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5"/>
  </p:notesMasterIdLst>
  <p:sldIdLst>
    <p:sldId id="256" r:id="rId2"/>
    <p:sldId id="269" r:id="rId3"/>
    <p:sldId id="262" r:id="rId4"/>
    <p:sldId id="263" r:id="rId5"/>
    <p:sldId id="265" r:id="rId6"/>
    <p:sldId id="264" r:id="rId7"/>
    <p:sldId id="270" r:id="rId8"/>
    <p:sldId id="274" r:id="rId9"/>
    <p:sldId id="307" r:id="rId10"/>
    <p:sldId id="306" r:id="rId11"/>
    <p:sldId id="303" r:id="rId12"/>
    <p:sldId id="304" r:id="rId13"/>
    <p:sldId id="305" r:id="rId14"/>
    <p:sldId id="302" r:id="rId15"/>
    <p:sldId id="300" r:id="rId16"/>
    <p:sldId id="271" r:id="rId17"/>
    <p:sldId id="299" r:id="rId18"/>
    <p:sldId id="287" r:id="rId19"/>
    <p:sldId id="278" r:id="rId20"/>
    <p:sldId id="276" r:id="rId21"/>
    <p:sldId id="272" r:id="rId22"/>
    <p:sldId id="280" r:id="rId23"/>
    <p:sldId id="277" r:id="rId24"/>
    <p:sldId id="279" r:id="rId25"/>
    <p:sldId id="281" r:id="rId26"/>
    <p:sldId id="266" r:id="rId27"/>
    <p:sldId id="289" r:id="rId28"/>
    <p:sldId id="288" r:id="rId29"/>
    <p:sldId id="291" r:id="rId30"/>
    <p:sldId id="292" r:id="rId31"/>
    <p:sldId id="296" r:id="rId32"/>
    <p:sldId id="290" r:id="rId33"/>
    <p:sldId id="295" r:id="rId34"/>
    <p:sldId id="293" r:id="rId35"/>
    <p:sldId id="294" r:id="rId36"/>
    <p:sldId id="297" r:id="rId37"/>
    <p:sldId id="298" r:id="rId38"/>
    <p:sldId id="275" r:id="rId39"/>
    <p:sldId id="273" r:id="rId40"/>
    <p:sldId id="260" r:id="rId41"/>
    <p:sldId id="261" r:id="rId42"/>
    <p:sldId id="267" r:id="rId43"/>
    <p:sldId id="268"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8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78E505"/>
    <a:srgbClr val="F8D4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08"/>
    <p:restoredTop sz="94705"/>
  </p:normalViewPr>
  <p:slideViewPr>
    <p:cSldViewPr snapToGrid="0" snapToObjects="1" showGuides="1">
      <p:cViewPr>
        <p:scale>
          <a:sx n="101" d="100"/>
          <a:sy n="101" d="100"/>
        </p:scale>
        <p:origin x="176" y="344"/>
      </p:cViewPr>
      <p:guideLst>
        <p:guide orient="horz" pos="2137"/>
        <p:guide pos="28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2.xml"/><Relationship Id="rId1" Type="http://schemas.microsoft.com/office/2011/relationships/chartStyle" Target="style2.xml"/><Relationship Id="rId2" Type="http://schemas.microsoft.com/office/2011/relationships/chartColorStyle" Target="colors2.xml"/></Relationships>
</file>

<file path=ppt/charts/_rels/chart3.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3.xml"/><Relationship Id="rId1" Type="http://schemas.microsoft.com/office/2011/relationships/chartStyle" Target="style3.xml"/><Relationship Id="rId2" Type="http://schemas.microsoft.com/office/2011/relationships/chartColorStyle" Target="colors3.xml"/></Relationships>
</file>

<file path=ppt/charts/_rels/chart4.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4.xml"/><Relationship Id="rId1" Type="http://schemas.microsoft.com/office/2011/relationships/chartStyle" Target="style4.xml"/><Relationship Id="rId2" Type="http://schemas.microsoft.com/office/2011/relationships/chartColorStyle" Target="colors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chemeClr val="lt1"/>
              </a:solidFill>
              <a:ln w="19050">
                <a:solidFill>
                  <a:schemeClr val="accent1"/>
                </a:solidFill>
              </a:ln>
              <a:effectLst/>
            </c:spPr>
          </c:dPt>
          <c:dPt>
            <c:idx val="1"/>
            <c:bubble3D val="0"/>
            <c:spPr>
              <a:solidFill>
                <a:schemeClr val="lt1"/>
              </a:solidFill>
              <a:ln w="19050">
                <a:solidFill>
                  <a:schemeClr val="accent1"/>
                </a:solidFill>
              </a:ln>
              <a:effectLst/>
            </c:spPr>
          </c:dPt>
          <c:dPt>
            <c:idx val="2"/>
            <c:bubble3D val="0"/>
            <c:spPr>
              <a:solidFill>
                <a:schemeClr val="lt1"/>
              </a:solidFill>
              <a:ln w="19050">
                <a:solidFill>
                  <a:schemeClr val="accent1"/>
                </a:solidFill>
              </a:ln>
              <a:effectLst/>
            </c:spPr>
          </c:dPt>
          <c:dPt>
            <c:idx val="3"/>
            <c:bubble3D val="0"/>
            <c:spPr>
              <a:solidFill>
                <a:schemeClr val="l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chemeClr val="lt1"/>
              </a:solidFill>
              <a:ln w="19050">
                <a:solidFill>
                  <a:schemeClr val="accent1"/>
                </a:solidFill>
              </a:ln>
              <a:effectLst/>
            </c:spPr>
          </c:dPt>
          <c:dPt>
            <c:idx val="10"/>
            <c:bubble3D val="0"/>
            <c:spPr>
              <a:solidFill>
                <a:schemeClr val="lt1"/>
              </a:solidFill>
              <a:ln w="19050">
                <a:solidFill>
                  <a:schemeClr val="accent1"/>
                </a:solidFill>
              </a:ln>
              <a:effectLst/>
            </c:spPr>
          </c:dPt>
          <c:dPt>
            <c:idx val="11"/>
            <c:bubble3D val="0"/>
            <c:spPr>
              <a:solidFill>
                <a:schemeClr val="lt1"/>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840" b="1" i="0" u="none" strike="noStrike" kern="1200" cap="all" spc="100" normalizeH="0" baseline="0">
                <a:solidFill>
                  <a:schemeClr val="lt1"/>
                </a:solidFill>
                <a:latin typeface="+mn-lt"/>
                <a:ea typeface="+mn-ea"/>
                <a:cs typeface="+mn-cs"/>
              </a:defRPr>
            </a:pPr>
            <a:r>
              <a:rPr lang="en-US"/>
              <a:t>Clock hour</a:t>
            </a:r>
          </a:p>
        </c:rich>
      </c:tx>
      <c:overlay val="0"/>
      <c:spPr>
        <a:noFill/>
        <a:ln>
          <a:noFill/>
        </a:ln>
        <a:effectLst/>
      </c:spPr>
      <c:txPr>
        <a:bodyPr rot="0" spcFirstLastPara="1" vertOverflow="ellipsis" vert="horz" wrap="square" anchor="ctr" anchorCtr="1"/>
        <a:lstStyle/>
        <a:p>
          <a:pPr>
            <a:defRPr sz="384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chemeClr val="lt1"/>
              </a:solidFill>
              <a:ln w="19050">
                <a:solidFill>
                  <a:schemeClr val="accent1"/>
                </a:solidFill>
              </a:ln>
              <a:effectLst/>
            </c:spPr>
          </c:dPt>
          <c:dPt>
            <c:idx val="1"/>
            <c:bubble3D val="0"/>
            <c:spPr>
              <a:solidFill>
                <a:schemeClr val="lt1"/>
              </a:solidFill>
              <a:ln w="19050">
                <a:solidFill>
                  <a:schemeClr val="accent1"/>
                </a:solidFill>
              </a:ln>
              <a:effectLst/>
            </c:spPr>
          </c:dPt>
          <c:dPt>
            <c:idx val="2"/>
            <c:bubble3D val="0"/>
            <c:spPr>
              <a:solidFill>
                <a:schemeClr val="lt1"/>
              </a:solidFill>
              <a:ln w="19050">
                <a:solidFill>
                  <a:schemeClr val="accent1"/>
                </a:solidFill>
              </a:ln>
              <a:effectLst/>
            </c:spPr>
          </c:dPt>
          <c:dPt>
            <c:idx val="3"/>
            <c:bubble3D val="0"/>
            <c:spPr>
              <a:solidFill>
                <a:schemeClr val="l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chemeClr val="lt1"/>
              </a:solidFill>
              <a:ln w="19050">
                <a:solidFill>
                  <a:schemeClr val="accent1"/>
                </a:solidFill>
              </a:ln>
              <a:effectLst/>
            </c:spPr>
          </c:dPt>
          <c:dPt>
            <c:idx val="10"/>
            <c:bubble3D val="0"/>
            <c:spPr>
              <a:solidFill>
                <a:schemeClr val="lt1"/>
              </a:solidFill>
              <a:ln w="19050">
                <a:solidFill>
                  <a:schemeClr val="accent1"/>
                </a:solidFill>
              </a:ln>
              <a:effectLst/>
            </c:spPr>
          </c:dPt>
          <c:dPt>
            <c:idx val="11"/>
            <c:bubble3D val="0"/>
            <c:spPr>
              <a:solidFill>
                <a:schemeClr val="lt1"/>
              </a:solidFill>
              <a:ln w="19050">
                <a:solidFill>
                  <a:schemeClr val="accent1"/>
                </a:solidFill>
              </a:ln>
              <a:effectLst/>
            </c:spPr>
          </c:dPt>
          <c:dLbls>
            <c:dLbl>
              <c:idx val="0"/>
              <c:tx>
                <c:rich>
                  <a:bodyPr/>
                  <a:lstStyle/>
                  <a:p>
                    <a:r>
                      <a:rPr lang="en-US" dirty="0" smtClean="0"/>
                      <a:t> </a:t>
                    </a:r>
                    <a:fld id="{EC837219-C31D-434F-8997-5072B35AD7BE}" type="CATEGORYNAME">
                      <a:rPr lang="en-US" smtClean="0"/>
                      <a:pPr/>
                      <a:t>[CATEGORY NAME]</a:t>
                    </a:fld>
                    <a:r>
                      <a:rPr lang="en-US" dirty="0" smtClean="0"/>
                      <a:t> Temporal</a:t>
                    </a:r>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
              <c:tx>
                <c:rich>
                  <a:bodyPr/>
                  <a:lstStyle/>
                  <a:p>
                    <a:fld id="{F772B0BE-5B78-D74C-84A5-77918AC490F4}" type="CATEGORYNAME">
                      <a:rPr lang="is-IS"/>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2"/>
              <c:tx>
                <c:rich>
                  <a:bodyPr/>
                  <a:lstStyle/>
                  <a:p>
                    <a:fld id="{BFB2089E-CBEF-4041-845F-4F10E6CB5534}" type="CATEGORYNAME">
                      <a:rPr lang="en-US"/>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3"/>
              <c:tx>
                <c:rich>
                  <a:bodyPr/>
                  <a:lstStyle/>
                  <a:p>
                    <a:fld id="{60404AA9-01C2-3249-961C-0936CDE27496}" type="CATEGORYNAME">
                      <a:rPr lang="en-US"/>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4"/>
              <c:tx>
                <c:rich>
                  <a:bodyPr/>
                  <a:lstStyle/>
                  <a:p>
                    <a:fld id="{02BFE365-8CF1-3E4D-A593-32B590ADA053}" type="CATEGORYNAME">
                      <a:rPr lang="en-US"/>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5"/>
              <c:tx>
                <c:rich>
                  <a:bodyPr/>
                  <a:lstStyle/>
                  <a:p>
                    <a:fld id="{C65E6059-1112-9E44-AF6B-B88759412E2F}" type="CATEGORYNAME">
                      <a:rPr lang="en-US"/>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6"/>
              <c:tx>
                <c:rich>
                  <a:bodyPr/>
                  <a:lstStyle/>
                  <a:p>
                    <a:r>
                      <a:rPr lang="en-US" dirty="0" smtClean="0"/>
                      <a:t> </a:t>
                    </a:r>
                    <a:fld id="{9701974B-7598-AD4C-9142-1D688C4B790B}" type="CATEGORYNAME">
                      <a:rPr lang="en-US" smtClean="0"/>
                      <a:pPr/>
                      <a:t>[CATEGORY NAME]</a:t>
                    </a:fld>
                    <a:r>
                      <a:rPr lang="en-US" dirty="0" smtClean="0"/>
                      <a:t> nasal</a:t>
                    </a:r>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7"/>
              <c:tx>
                <c:rich>
                  <a:bodyPr/>
                  <a:lstStyle/>
                  <a:p>
                    <a:fld id="{68E39F27-5FC1-324E-B966-21A769B99584}" type="CATEGORYNAME">
                      <a:rPr lang="en-US"/>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8"/>
              <c:tx>
                <c:rich>
                  <a:bodyPr/>
                  <a:lstStyle/>
                  <a:p>
                    <a:fld id="{F5E3F013-5157-2842-A4A3-24C03E68CBFD}" type="CATEGORYNAME">
                      <a:rPr lang="en-US"/>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9"/>
              <c:tx>
                <c:rich>
                  <a:bodyPr/>
                  <a:lstStyle/>
                  <a:p>
                    <a:fld id="{960EC0D1-BBB5-7745-BD4F-F00061789898}" type="CATEGORYNAME">
                      <a:rPr lang="en-US"/>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0"/>
              <c:tx>
                <c:rich>
                  <a:bodyPr/>
                  <a:lstStyle/>
                  <a:p>
                    <a:fld id="{08F67B15-CBAE-1F48-8214-BE2B7E77925B}" type="CATEGORYNAME">
                      <a:rPr lang="cs-CZ"/>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1"/>
              <c:tx>
                <c:rich>
                  <a:bodyPr/>
                  <a:lstStyle/>
                  <a:p>
                    <a:fld id="{8263BF50-A64F-7A45-BBFA-EA387CAE3B4E}" type="CATEGORYNAME">
                      <a:rPr lang="is-IS"/>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anchor="ctr" anchorCtr="1"/>
              <a:lstStyle/>
              <a:p>
                <a:pPr>
                  <a:defRPr sz="3200" b="1" i="0" u="none" strike="noStrike" kern="1200" baseline="0">
                    <a:solidFill>
                      <a:schemeClr val="accen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dLblPos val="inEnd"/>
          <c:showLegendKey val="0"/>
          <c:showVal val="0"/>
          <c:showCatName val="0"/>
          <c:showSerName val="0"/>
          <c:showPercent val="1"/>
          <c:showBubbleSize val="0"/>
          <c:showLeaderLines val="1"/>
        </c:dLbls>
        <c:firstSliceAng val="255"/>
      </c:pieChart>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sz="3200"/>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chemeClr val="lt1"/>
              </a:solidFill>
              <a:ln w="19050">
                <a:solidFill>
                  <a:schemeClr val="accent1"/>
                </a:solidFill>
              </a:ln>
              <a:effectLst/>
            </c:spPr>
          </c:dPt>
          <c:dPt>
            <c:idx val="1"/>
            <c:bubble3D val="0"/>
            <c:spPr>
              <a:solidFill>
                <a:schemeClr val="lt1"/>
              </a:solidFill>
              <a:ln w="19050">
                <a:solidFill>
                  <a:schemeClr val="accent1"/>
                </a:solidFill>
              </a:ln>
              <a:effectLst/>
            </c:spPr>
          </c:dPt>
          <c:dPt>
            <c:idx val="2"/>
            <c:bubble3D val="0"/>
            <c:spPr>
              <a:solidFill>
                <a:schemeClr val="lt1"/>
              </a:solidFill>
              <a:ln w="19050">
                <a:solidFill>
                  <a:schemeClr val="accent1"/>
                </a:solidFill>
              </a:ln>
              <a:effectLst/>
            </c:spPr>
          </c:dPt>
          <c:dPt>
            <c:idx val="3"/>
            <c:bubble3D val="0"/>
            <c:spPr>
              <a:solidFill>
                <a:schemeClr val="l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chemeClr val="lt1"/>
              </a:solidFill>
              <a:ln w="19050">
                <a:solidFill>
                  <a:schemeClr val="accent1"/>
                </a:solidFill>
              </a:ln>
              <a:effectLst/>
            </c:spPr>
          </c:dPt>
          <c:dPt>
            <c:idx val="10"/>
            <c:bubble3D val="0"/>
            <c:spPr>
              <a:solidFill>
                <a:schemeClr val="lt1"/>
              </a:solidFill>
              <a:ln w="19050">
                <a:solidFill>
                  <a:schemeClr val="accent1"/>
                </a:solidFill>
              </a:ln>
              <a:effectLst/>
            </c:spPr>
          </c:dPt>
          <c:dPt>
            <c:idx val="11"/>
            <c:bubble3D val="0"/>
            <c:spPr>
              <a:solidFill>
                <a:schemeClr val="lt1"/>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rgbClr val="F8D4B3"/>
              </a:solidFill>
              <a:ln w="19050">
                <a:solidFill>
                  <a:schemeClr val="accent1"/>
                </a:solidFill>
              </a:ln>
              <a:effectLst/>
            </c:spPr>
          </c:dPt>
          <c:dPt>
            <c:idx val="1"/>
            <c:bubble3D val="0"/>
            <c:spPr>
              <a:solidFill>
                <a:schemeClr val="accent1"/>
              </a:solidFill>
              <a:ln w="19050">
                <a:solidFill>
                  <a:schemeClr val="accent1"/>
                </a:solidFill>
              </a:ln>
              <a:effectLst/>
            </c:spPr>
          </c:dPt>
          <c:dPt>
            <c:idx val="2"/>
            <c:bubble3D val="0"/>
            <c:spPr>
              <a:solidFill>
                <a:schemeClr val="accent1"/>
              </a:solidFill>
              <a:ln w="19050">
                <a:solidFill>
                  <a:schemeClr val="accent1"/>
                </a:solidFill>
              </a:ln>
              <a:effectLst/>
            </c:spPr>
          </c:dPt>
          <c:dPt>
            <c:idx val="3"/>
            <c:bubble3D val="0"/>
            <c:spPr>
              <a:solidFill>
                <a:schemeClr val="accen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rgbClr val="FF0000"/>
              </a:solidFill>
              <a:ln w="19050">
                <a:solidFill>
                  <a:schemeClr val="accent1"/>
                </a:solidFill>
              </a:ln>
              <a:effectLst/>
            </c:spPr>
          </c:dPt>
          <c:dPt>
            <c:idx val="10"/>
            <c:bubble3D val="0"/>
            <c:spPr>
              <a:solidFill>
                <a:srgbClr val="FF0000"/>
              </a:solidFill>
              <a:ln w="19050">
                <a:solidFill>
                  <a:schemeClr val="accent1"/>
                </a:solidFill>
              </a:ln>
              <a:effectLst/>
            </c:spPr>
          </c:dPt>
          <c:dPt>
            <c:idx val="11"/>
            <c:bubble3D val="0"/>
            <c:spPr>
              <a:solidFill>
                <a:srgbClr val="F8D4B3"/>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0.28074</cdr:x>
      <cdr:y>0.28519</cdr:y>
    </cdr:from>
    <cdr:to>
      <cdr:x>0.36074</cdr:x>
      <cdr:y>0.41852</cdr:y>
    </cdr:to>
    <cdr:sp macro="" textlink="">
      <cdr:nvSpPr>
        <cdr:cNvPr id="3" name="TextBox 2"/>
        <cdr:cNvSpPr txBox="1"/>
      </cdr:nvSpPr>
      <cdr:spPr>
        <a:xfrm xmlns:a="http://schemas.openxmlformats.org/drawingml/2006/main">
          <a:off x="3208867" y="19558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4</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smtClean="0"/>
            <a:t>4</a:t>
          </a:r>
          <a:endParaRPr lang="en-US" sz="4000" dirty="0"/>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0.36027</cdr:x>
      <cdr:y>0.18643</cdr:y>
    </cdr:from>
    <cdr:to>
      <cdr:x>0.44027</cdr:x>
      <cdr:y>0.31976</cdr:y>
    </cdr:to>
    <cdr:sp macro="" textlink="">
      <cdr:nvSpPr>
        <cdr:cNvPr id="11" name="TextBox 10"/>
        <cdr:cNvSpPr txBox="1"/>
      </cdr:nvSpPr>
      <cdr:spPr>
        <a:xfrm xmlns:a="http://schemas.openxmlformats.org/drawingml/2006/main">
          <a:off x="3144884"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0.46</cdr:x>
      <cdr:y>0.12767</cdr:y>
    </cdr:from>
    <cdr:to>
      <cdr:x>0.54</cdr:x>
      <cdr:y>0.261</cdr:y>
    </cdr:to>
    <cdr:sp macro="" textlink="">
      <cdr:nvSpPr>
        <cdr:cNvPr id="12" name="TextBox 11"/>
        <cdr:cNvSpPr txBox="1"/>
      </cdr:nvSpPr>
      <cdr:spPr>
        <a:xfrm xmlns:a="http://schemas.openxmlformats.org/drawingml/2006/main">
          <a:off x="4015401" y="66865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0.56282</cdr:x>
      <cdr:y>0.18643</cdr:y>
    </cdr:from>
    <cdr:to>
      <cdr:x>0.64282</cdr:x>
      <cdr:y>0.31976</cdr:y>
    </cdr:to>
    <cdr:sp macro="" textlink="">
      <cdr:nvSpPr>
        <cdr:cNvPr id="13" name="TextBox 12"/>
        <cdr:cNvSpPr txBox="1"/>
      </cdr:nvSpPr>
      <cdr:spPr>
        <a:xfrm xmlns:a="http://schemas.openxmlformats.org/drawingml/2006/main">
          <a:off x="4912911"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dr:relSizeAnchor xmlns:cdr="http://schemas.openxmlformats.org/drawingml/2006/chartDrawing">
    <cdr:from>
      <cdr:x>0.63574</cdr:x>
      <cdr:y>0.3067</cdr:y>
    </cdr:from>
    <cdr:to>
      <cdr:x>0.71574</cdr:x>
      <cdr:y>0.44003</cdr:y>
    </cdr:to>
    <cdr:sp macro="" textlink="">
      <cdr:nvSpPr>
        <cdr:cNvPr id="14" name="TextBox 13"/>
        <cdr:cNvSpPr txBox="1"/>
      </cdr:nvSpPr>
      <cdr:spPr>
        <a:xfrm xmlns:a="http://schemas.openxmlformats.org/drawingml/2006/main">
          <a:off x="5549417" y="1606354"/>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userShapes>
</file>

<file path=ppt/drawings/drawing2.xml><?xml version="1.0" encoding="utf-8"?>
<c:userShapes xmlns:c="http://schemas.openxmlformats.org/drawingml/2006/chart">
  <cdr:relSizeAnchor xmlns:cdr="http://schemas.openxmlformats.org/drawingml/2006/chartDrawing">
    <cdr:from>
      <cdr:x>0.78934</cdr:x>
      <cdr:y>0.11111</cdr:y>
    </cdr:from>
    <cdr:to>
      <cdr:x>0.86987</cdr:x>
      <cdr:y>0.24444</cdr:y>
    </cdr:to>
    <cdr:sp macro="" textlink="">
      <cdr:nvSpPr>
        <cdr:cNvPr id="2" name="TextBox 1"/>
        <cdr:cNvSpPr txBox="1"/>
      </cdr:nvSpPr>
      <cdr:spPr>
        <a:xfrm xmlns:a="http://schemas.openxmlformats.org/drawingml/2006/main">
          <a:off x="8961967" y="762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0.28074</cdr:x>
      <cdr:y>0.28519</cdr:y>
    </cdr:from>
    <cdr:to>
      <cdr:x>0.36074</cdr:x>
      <cdr:y>0.41852</cdr:y>
    </cdr:to>
    <cdr:sp macro="" textlink="">
      <cdr:nvSpPr>
        <cdr:cNvPr id="3" name="TextBox 2"/>
        <cdr:cNvSpPr txBox="1"/>
      </cdr:nvSpPr>
      <cdr:spPr>
        <a:xfrm xmlns:a="http://schemas.openxmlformats.org/drawingml/2006/main">
          <a:off x="3208867" y="19558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4</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smtClean="0"/>
            <a:t>4</a:t>
          </a:r>
          <a:endParaRPr lang="en-US" sz="4000" dirty="0"/>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userShapes>
</file>

<file path=ppt/drawings/drawing4.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0.28268</cdr:x>
      <cdr:y>0.28519</cdr:y>
    </cdr:from>
    <cdr:to>
      <cdr:x>0.36268</cdr:x>
      <cdr:y>0.41852</cdr:y>
    </cdr:to>
    <cdr:sp macro="" textlink="">
      <cdr:nvSpPr>
        <cdr:cNvPr id="3" name="TextBox 2"/>
        <cdr:cNvSpPr txBox="1"/>
      </cdr:nvSpPr>
      <cdr:spPr>
        <a:xfrm xmlns:a="http://schemas.openxmlformats.org/drawingml/2006/main">
          <a:off x="2467550" y="149367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1</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6</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3</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0.36027</cdr:x>
      <cdr:y>0.18643</cdr:y>
    </cdr:from>
    <cdr:to>
      <cdr:x>0.44027</cdr:x>
      <cdr:y>0.31976</cdr:y>
    </cdr:to>
    <cdr:sp macro="" textlink="">
      <cdr:nvSpPr>
        <cdr:cNvPr id="11" name="TextBox 10"/>
        <cdr:cNvSpPr txBox="1"/>
      </cdr:nvSpPr>
      <cdr:spPr>
        <a:xfrm xmlns:a="http://schemas.openxmlformats.org/drawingml/2006/main">
          <a:off x="3144884"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cdr:x>
      <cdr:y>0.12767</cdr:y>
    </cdr:from>
    <cdr:to>
      <cdr:x>0.54</cdr:x>
      <cdr:y>0.261</cdr:y>
    </cdr:to>
    <cdr:sp macro="" textlink="">
      <cdr:nvSpPr>
        <cdr:cNvPr id="12" name="TextBox 11"/>
        <cdr:cNvSpPr txBox="1"/>
      </cdr:nvSpPr>
      <cdr:spPr>
        <a:xfrm xmlns:a="http://schemas.openxmlformats.org/drawingml/2006/main">
          <a:off x="4015401" y="66865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0.56282</cdr:x>
      <cdr:y>0.18643</cdr:y>
    </cdr:from>
    <cdr:to>
      <cdr:x>0.64282</cdr:x>
      <cdr:y>0.31976</cdr:y>
    </cdr:to>
    <cdr:sp macro="" textlink="">
      <cdr:nvSpPr>
        <cdr:cNvPr id="13" name="TextBox 12"/>
        <cdr:cNvSpPr txBox="1"/>
      </cdr:nvSpPr>
      <cdr:spPr>
        <a:xfrm xmlns:a="http://schemas.openxmlformats.org/drawingml/2006/main">
          <a:off x="4912911"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0.63574</cdr:x>
      <cdr:y>0.3067</cdr:y>
    </cdr:from>
    <cdr:to>
      <cdr:x>0.71574</cdr:x>
      <cdr:y>0.44003</cdr:y>
    </cdr:to>
    <cdr:sp macro="" textlink="">
      <cdr:nvSpPr>
        <cdr:cNvPr id="14" name="TextBox 13"/>
        <cdr:cNvSpPr txBox="1"/>
      </cdr:nvSpPr>
      <cdr:spPr>
        <a:xfrm xmlns:a="http://schemas.openxmlformats.org/drawingml/2006/main">
          <a:off x="5549417" y="1606354"/>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0.18508</cdr:x>
      <cdr:y>0.3381</cdr:y>
    </cdr:from>
    <cdr:to>
      <cdr:x>0.26508</cdr:x>
      <cdr:y>0.47144</cdr:y>
    </cdr:to>
    <cdr:sp macro="" textlink="">
      <cdr:nvSpPr>
        <cdr:cNvPr id="15" name="TextBox 14"/>
        <cdr:cNvSpPr txBox="1"/>
      </cdr:nvSpPr>
      <cdr:spPr>
        <a:xfrm xmlns:a="http://schemas.openxmlformats.org/drawingml/2006/main">
          <a:off x="1615566" y="1770795"/>
          <a:ext cx="698331" cy="69836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0.27758</cdr:x>
      <cdr:y>0.848</cdr:y>
    </cdr:from>
    <cdr:to>
      <cdr:x>0.35758</cdr:x>
      <cdr:y>0.98134</cdr:y>
    </cdr:to>
    <cdr:sp macro="" textlink="">
      <cdr:nvSpPr>
        <cdr:cNvPr id="16" name="TextBox 15"/>
        <cdr:cNvSpPr txBox="1"/>
      </cdr:nvSpPr>
      <cdr:spPr>
        <a:xfrm xmlns:a="http://schemas.openxmlformats.org/drawingml/2006/main">
          <a:off x="2423013" y="4441400"/>
          <a:ext cx="698331" cy="69836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B2FB6-4886-1B4B-A4B6-A0DC4297E045}" type="datetimeFigureOut">
              <a:rPr lang="en-US" smtClean="0"/>
              <a:t>8/23/17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2FA91-5F73-9642-AF24-4A2A88CFD52F}" type="slidenum">
              <a:rPr lang="en-US" smtClean="0"/>
              <a:t>‹#›</a:t>
            </a:fld>
            <a:endParaRPr lang="en-US"/>
          </a:p>
        </p:txBody>
      </p:sp>
    </p:spTree>
    <p:extLst>
      <p:ext uri="{BB962C8B-B14F-4D97-AF65-F5344CB8AC3E}">
        <p14:creationId xmlns:p14="http://schemas.microsoft.com/office/powerpoint/2010/main" val="61516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en-US" sz="1050" b="0" i="0" u="none" strike="noStrike" cap="none" dirty="0" smtClean="0">
                <a:solidFill>
                  <a:schemeClr val="dk1"/>
                </a:solidFill>
                <a:latin typeface="Calibri"/>
                <a:ea typeface="Calibri"/>
                <a:cs typeface="Calibri"/>
                <a:sym typeface="Calibri"/>
              </a:rPr>
              <a:t>2009</a:t>
            </a:r>
            <a:r>
              <a:rPr lang="en-US" sz="1050" b="0" i="0" u="none" strike="noStrike" cap="none" dirty="0">
                <a:solidFill>
                  <a:schemeClr val="dk1"/>
                </a:solidFill>
                <a:latin typeface="Calibri"/>
                <a:ea typeface="Calibri"/>
                <a:cs typeface="Calibri"/>
                <a:sym typeface="Calibri"/>
              </a:rPr>
              <a:t>年9月から2015年7</a:t>
            </a:r>
            <a:r>
              <a:rPr lang="en-US" sz="1050" b="0" i="0" u="none" strike="noStrike" cap="none" dirty="0" smtClean="0">
                <a:solidFill>
                  <a:schemeClr val="dk1"/>
                </a:solidFill>
                <a:latin typeface="Calibri"/>
                <a:ea typeface="Calibri"/>
                <a:cs typeface="Calibri"/>
                <a:sym typeface="Calibri"/>
              </a:rPr>
              <a:t>月までに慈恵医大附属病院緑内障専門外来を受診した345例661眼</a:t>
            </a:r>
            <a:r>
              <a:rPr lang="ja-JP" altLang="en-US" sz="1050" b="0" i="0" u="none" strike="noStrike" cap="none" dirty="0" smtClean="0">
                <a:solidFill>
                  <a:schemeClr val="dk1"/>
                </a:solidFill>
                <a:latin typeface="Calibri"/>
                <a:ea typeface="Calibri"/>
                <a:cs typeface="Calibri"/>
                <a:sym typeface="Calibri"/>
              </a:rPr>
              <a:t>のうちハンフリーの信頼性指標を満たす</a:t>
            </a:r>
            <a:r>
              <a:rPr lang="en-US" altLang="ja-JP" sz="1050" b="0" i="0" u="none" strike="noStrike" cap="none" dirty="0" smtClean="0">
                <a:solidFill>
                  <a:schemeClr val="dk1"/>
                </a:solidFill>
                <a:latin typeface="Calibri"/>
                <a:ea typeface="Calibri"/>
                <a:cs typeface="Calibri"/>
                <a:sym typeface="Calibri"/>
              </a:rPr>
              <a:t>330</a:t>
            </a:r>
            <a:r>
              <a:rPr lang="ja-JP" altLang="en-US" sz="1050" b="0" i="0" u="none" strike="noStrike" cap="none" dirty="0" smtClean="0">
                <a:solidFill>
                  <a:schemeClr val="dk1"/>
                </a:solidFill>
                <a:latin typeface="Calibri"/>
                <a:ea typeface="Calibri"/>
                <a:cs typeface="Calibri"/>
                <a:sym typeface="Calibri"/>
              </a:rPr>
              <a:t>例</a:t>
            </a:r>
            <a:r>
              <a:rPr lang="en-US" altLang="ja-JP" sz="1050" b="0" i="0" u="none" strike="noStrike" cap="none" dirty="0" smtClean="0">
                <a:solidFill>
                  <a:schemeClr val="dk1"/>
                </a:solidFill>
                <a:latin typeface="Calibri"/>
                <a:ea typeface="Calibri"/>
                <a:cs typeface="Calibri"/>
                <a:sym typeface="Calibri"/>
              </a:rPr>
              <a:t>572</a:t>
            </a:r>
            <a:r>
              <a:rPr lang="ja-JP" altLang="en-US" sz="1050" b="0" i="0" u="none" strike="noStrike" cap="none" dirty="0" smtClean="0">
                <a:solidFill>
                  <a:schemeClr val="dk1"/>
                </a:solidFill>
                <a:latin typeface="Calibri"/>
                <a:ea typeface="Calibri"/>
                <a:cs typeface="Calibri"/>
                <a:sym typeface="Calibri"/>
              </a:rPr>
              <a:t>眼です。開放隅角緑内障と正常眼圧緑内障を対象としました★</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1793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2.</a:t>
            </a:r>
          </a:p>
          <a:p>
            <a:r>
              <a:rPr lang="en-US" sz="1200" kern="1200" dirty="0" smtClean="0">
                <a:solidFill>
                  <a:schemeClr val="tx1"/>
                </a:solidFill>
                <a:effectLst/>
                <a:latin typeface="+mn-lt"/>
                <a:ea typeface="+mn-ea"/>
                <a:cs typeface="+mn-cs"/>
              </a:rPr>
              <a:t>Scatter plot of healthy (H) and glaucoma (G) values using unlogged (1/l) visual field</a:t>
            </a:r>
          </a:p>
          <a:p>
            <a:r>
              <a:rPr lang="en-US" sz="1200" kern="1200" dirty="0" smtClean="0">
                <a:solidFill>
                  <a:schemeClr val="tx1"/>
                </a:solidFill>
                <a:effectLst/>
                <a:latin typeface="+mn-lt"/>
                <a:ea typeface="+mn-ea"/>
                <a:cs typeface="+mn-cs"/>
              </a:rPr>
              <a:t>threshold values. The grey line is a spline fit, and the black line is the two-segment ‘broken</a:t>
            </a:r>
          </a:p>
          <a:p>
            <a:r>
              <a:rPr lang="en-US" sz="1200" kern="1200" dirty="0" smtClean="0">
                <a:solidFill>
                  <a:schemeClr val="tx1"/>
                </a:solidFill>
                <a:effectLst/>
                <a:latin typeface="+mn-lt"/>
                <a:ea typeface="+mn-ea"/>
                <a:cs typeface="+mn-cs"/>
              </a:rPr>
              <a:t>stick’ model. RNFL–retinal nerve fiber layer, L–Lambert.</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17</a:t>
            </a:fld>
            <a:endParaRPr lang="en-US"/>
          </a:p>
        </p:txBody>
      </p:sp>
    </p:spTree>
    <p:extLst>
      <p:ext uri="{BB962C8B-B14F-4D97-AF65-F5344CB8AC3E}">
        <p14:creationId xmlns:p14="http://schemas.microsoft.com/office/powerpoint/2010/main" val="2102411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sz="1050" dirty="0" smtClean="0">
                <a:latin typeface="+mn-ea"/>
                <a:ea typeface="+mn-ea"/>
              </a:rPr>
              <a:t>HFARGC</a:t>
            </a:r>
            <a:r>
              <a:rPr kumimoji="1" lang="ja-JP" altLang="en-US" sz="1050" dirty="0" smtClean="0">
                <a:latin typeface="+mn-ea"/>
                <a:ea typeface="+mn-ea"/>
              </a:rPr>
              <a:t>と</a:t>
            </a:r>
            <a:r>
              <a:rPr kumimoji="1" lang="en-US" altLang="ja-JP" sz="1050" dirty="0" smtClean="0">
                <a:latin typeface="+mn-ea"/>
                <a:ea typeface="+mn-ea"/>
              </a:rPr>
              <a:t>OCTRGC</a:t>
            </a:r>
            <a:r>
              <a:rPr kumimoji="1" lang="ja-JP" altLang="en-US" sz="1050" dirty="0" smtClean="0">
                <a:latin typeface="+mn-ea"/>
                <a:ea typeface="+mn-ea"/>
              </a:rPr>
              <a:t>の関係をブランドーアルトマン法をもちいて検討しました。</a:t>
            </a:r>
            <a:endParaRPr kumimoji="1" lang="en-US" altLang="ja-JP" sz="1050" dirty="0" smtClean="0">
              <a:latin typeface="+mn-ea"/>
              <a:ea typeface="+mn-ea"/>
            </a:endParaRPr>
          </a:p>
          <a:p>
            <a:r>
              <a:rPr kumimoji="1" lang="ja-JP" altLang="en-US" sz="1050" dirty="0" smtClean="0">
                <a:latin typeface="+mn-ea"/>
                <a:ea typeface="+mn-ea"/>
              </a:rPr>
              <a:t>左の図において両者の決定係数は０．８２と強い相関をみとめるものの、右図より有意な比例誤差を認めます</a:t>
            </a:r>
            <a:r>
              <a:rPr kumimoji="1" lang="en-US" altLang="ja-JP" sz="1050" dirty="0" smtClean="0">
                <a:latin typeface="+mn-ea"/>
                <a:ea typeface="+mn-ea"/>
              </a:rPr>
              <a:t>(R^2=0.34, P&lt;0.001)</a:t>
            </a:r>
            <a:r>
              <a:rPr kumimoji="1" lang="ja-JP" altLang="en-US" sz="1050" dirty="0" smtClean="0">
                <a:latin typeface="+mn-ea"/>
                <a:ea typeface="+mn-ea"/>
              </a:rPr>
              <a:t>。</a:t>
            </a:r>
            <a:endParaRPr kumimoji="1" lang="en-US" altLang="ja-JP" sz="1050" dirty="0" smtClean="0">
              <a:latin typeface="+mn-ea"/>
              <a:ea typeface="+mn-ea"/>
            </a:endParaRPr>
          </a:p>
          <a:p>
            <a:endParaRPr kumimoji="1" lang="en-US" altLang="ja-JP" sz="1050" dirty="0" smtClean="0">
              <a:latin typeface="+mn-ea"/>
              <a:ea typeface="+mn-ea"/>
            </a:endParaRPr>
          </a:p>
          <a:p>
            <a:r>
              <a:rPr kumimoji="1" lang="ja-JP" altLang="en-US" sz="1050" dirty="0" smtClean="0">
                <a:latin typeface="+mn-ea"/>
                <a:ea typeface="+mn-ea"/>
              </a:rPr>
              <a:t>（測定法により、算出される</a:t>
            </a:r>
            <a:r>
              <a:rPr kumimoji="1" lang="en-US" altLang="ja-JP" sz="1050" dirty="0" smtClean="0">
                <a:latin typeface="+mn-ea"/>
                <a:ea typeface="+mn-ea"/>
              </a:rPr>
              <a:t>RGC</a:t>
            </a:r>
            <a:r>
              <a:rPr kumimoji="1" lang="ja-JP" altLang="en-US" sz="1050" dirty="0" smtClean="0">
                <a:latin typeface="+mn-ea"/>
                <a:ea typeface="+mn-ea"/>
              </a:rPr>
              <a:t>数に差があることが証明された）</a:t>
            </a:r>
            <a:endParaRPr kumimoji="1" lang="en-US" altLang="ja-JP" sz="1050" dirty="0" smtClean="0">
              <a:latin typeface="+mn-ea"/>
              <a:ea typeface="+mn-ea"/>
            </a:endParaRPr>
          </a:p>
          <a:p>
            <a:endParaRPr kumimoji="1" lang="ja-JP" altLang="en-US" dirty="0"/>
          </a:p>
        </p:txBody>
      </p:sp>
      <p:sp>
        <p:nvSpPr>
          <p:cNvPr id="4" name="スライド番号プレースホルダー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344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4</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163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50" b="0" i="0" u="none" strike="noStrike" cap="none" dirty="0">
                <a:solidFill>
                  <a:schemeClr val="dk1"/>
                </a:solidFill>
                <a:latin typeface="+mn-ea"/>
                <a:ea typeface="+mn-ea"/>
                <a:cs typeface="Calibri"/>
                <a:sym typeface="Calibri"/>
              </a:rPr>
              <a:t>実際の解析法ですが、ハンフリーシータスタンダード30－2とOCTのオプティックディスクキューブを同日に行い、患者の年齢、視神経乳頭の面積、平均網膜神経線維層厚、視野の実測値、MD値、</a:t>
            </a:r>
            <a:r>
              <a:rPr lang="en-US" sz="1050" b="0" i="0" u="none" strike="noStrike" cap="none" dirty="0" smtClean="0">
                <a:solidFill>
                  <a:schemeClr val="dk1"/>
                </a:solidFill>
                <a:latin typeface="+mn-ea"/>
                <a:ea typeface="+mn-ea"/>
                <a:cs typeface="Calibri"/>
                <a:sym typeface="Calibri"/>
              </a:rPr>
              <a:t>年齢からＣＳＦＩを算出します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a:solidFill>
                <a:schemeClr val="dk1"/>
              </a:solidFill>
              <a:latin typeface="+mn-ea"/>
              <a:ea typeface="+mn-ea"/>
              <a:cs typeface="Calibri"/>
              <a:sym typeface="Calibri"/>
            </a:endParaRPr>
          </a:p>
          <a:p>
            <a:pPr marL="0" marR="0" lvl="0" indent="0" algn="l" rtl="0">
              <a:lnSpc>
                <a:spcPct val="100000"/>
              </a:lnSpc>
              <a:spcBef>
                <a:spcPts val="315"/>
              </a:spcBef>
              <a:spcAft>
                <a:spcPts val="0"/>
              </a:spcAft>
              <a:buClr>
                <a:schemeClr val="dk1"/>
              </a:buClr>
              <a:buSzPct val="25000"/>
              <a:buFont typeface="Calibri"/>
              <a:buNone/>
            </a:pPr>
            <a:endParaRPr sz="105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149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1119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509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77" name="Shape 17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11</a:t>
            </a:fld>
            <a:endParaRPr lang="ja-JP"/>
          </a:p>
        </p:txBody>
      </p:sp>
    </p:spTree>
    <p:extLst>
      <p:ext uri="{BB962C8B-B14F-4D97-AF65-F5344CB8AC3E}">
        <p14:creationId xmlns:p14="http://schemas.microsoft.com/office/powerpoint/2010/main" val="2088094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84" name="Shape 18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12</a:t>
            </a:fld>
            <a:endParaRPr lang="ja-JP"/>
          </a:p>
        </p:txBody>
      </p:sp>
    </p:spTree>
    <p:extLst>
      <p:ext uri="{BB962C8B-B14F-4D97-AF65-F5344CB8AC3E}">
        <p14:creationId xmlns:p14="http://schemas.microsoft.com/office/powerpoint/2010/main" val="1103520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92" name="Shape 19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13</a:t>
            </a:fld>
            <a:endParaRPr lang="ja-JP"/>
          </a:p>
        </p:txBody>
      </p:sp>
    </p:spTree>
    <p:extLst>
      <p:ext uri="{BB962C8B-B14F-4D97-AF65-F5344CB8AC3E}">
        <p14:creationId xmlns:p14="http://schemas.microsoft.com/office/powerpoint/2010/main" val="1515881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1.</a:t>
            </a:r>
          </a:p>
          <a:p>
            <a:r>
              <a:rPr lang="en-US" sz="1200" kern="1200" dirty="0" smtClean="0">
                <a:solidFill>
                  <a:schemeClr val="tx1"/>
                </a:solidFill>
                <a:effectLst/>
                <a:latin typeface="+mn-lt"/>
                <a:ea typeface="+mn-ea"/>
                <a:cs typeface="+mn-cs"/>
              </a:rPr>
              <a:t>Healthy (H) and glaucoma (G) retinal nerve </a:t>
            </a:r>
            <a:r>
              <a:rPr lang="en-US" sz="1200" kern="1200" dirty="0" err="1" smtClean="0">
                <a:solidFill>
                  <a:schemeClr val="tx1"/>
                </a:solidFill>
                <a:effectLst/>
                <a:latin typeface="+mn-lt"/>
                <a:ea typeface="+mn-ea"/>
                <a:cs typeface="+mn-cs"/>
              </a:rPr>
              <a:t>fibre</a:t>
            </a:r>
            <a:r>
              <a:rPr lang="en-US" sz="1200" kern="1200" dirty="0" smtClean="0">
                <a:solidFill>
                  <a:schemeClr val="tx1"/>
                </a:solidFill>
                <a:effectLst/>
                <a:latin typeface="+mn-lt"/>
                <a:ea typeface="+mn-ea"/>
                <a:cs typeface="+mn-cs"/>
              </a:rPr>
              <a:t> layer (RNFL) thickness in the mean and in</a:t>
            </a:r>
          </a:p>
          <a:p>
            <a:r>
              <a:rPr lang="en-US" sz="1200" kern="1200" dirty="0" smtClean="0">
                <a:solidFill>
                  <a:schemeClr val="tx1"/>
                </a:solidFill>
                <a:effectLst/>
                <a:latin typeface="+mn-lt"/>
                <a:ea typeface="+mn-ea"/>
                <a:cs typeface="+mn-cs"/>
              </a:rPr>
              <a:t>quadrants with corresponding visual field threshold values. Spline fit is the grey line;</a:t>
            </a:r>
          </a:p>
          <a:p>
            <a:r>
              <a:rPr lang="en-US" sz="1200" kern="1200" dirty="0" smtClean="0">
                <a:solidFill>
                  <a:schemeClr val="tx1"/>
                </a:solidFill>
                <a:effectLst/>
                <a:latin typeface="+mn-lt"/>
                <a:ea typeface="+mn-ea"/>
                <a:cs typeface="+mn-cs"/>
              </a:rPr>
              <a:t>‘broken stick’ model is the black line.</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15</a:t>
            </a:fld>
            <a:endParaRPr lang="en-US"/>
          </a:p>
        </p:txBody>
      </p:sp>
    </p:spTree>
    <p:extLst>
      <p:ext uri="{BB962C8B-B14F-4D97-AF65-F5344CB8AC3E}">
        <p14:creationId xmlns:p14="http://schemas.microsoft.com/office/powerpoint/2010/main" val="1107875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8/23/17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8/23/17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8/23/17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8/23/17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10563-3CC0-F64E-A5F4-9F39B8D15304}" type="datetimeFigureOut">
              <a:rPr lang="en-US" smtClean="0"/>
              <a:t>8/23/17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10563-3CC0-F64E-A5F4-9F39B8D15304}" type="datetimeFigureOut">
              <a:rPr lang="en-US" smtClean="0"/>
              <a:t>8/23/17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10563-3CC0-F64E-A5F4-9F39B8D15304}" type="datetimeFigureOut">
              <a:rPr lang="en-US" smtClean="0"/>
              <a:t>8/23/17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9D10563-3CC0-F64E-A5F4-9F39B8D15304}" type="datetimeFigureOut">
              <a:rPr lang="en-US" smtClean="0"/>
              <a:t>8/23/17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10563-3CC0-F64E-A5F4-9F39B8D15304}" type="datetimeFigureOut">
              <a:rPr lang="en-US" smtClean="0"/>
              <a:t>8/23/17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8/23/17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8/23/17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10563-3CC0-F64E-A5F4-9F39B8D15304}" type="datetimeFigureOut">
              <a:rPr lang="en-US" smtClean="0"/>
              <a:t>8/23/17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02D13-71D5-4849-A306-8B6BA307D139}" type="slidenum">
              <a:rPr lang="en-US" smtClean="0"/>
              <a:t>‹#›</a:t>
            </a:fld>
            <a:endParaRPr lang="en-US"/>
          </a:p>
        </p:txBody>
      </p:sp>
    </p:spTree>
    <p:extLst>
      <p:ext uri="{BB962C8B-B14F-4D97-AF65-F5344CB8AC3E}">
        <p14:creationId xmlns:p14="http://schemas.microsoft.com/office/powerpoint/2010/main" val="7609758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7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1.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2.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 Id="rId3" Type="http://schemas.openxmlformats.org/officeDocument/2006/relationships/image" Target="../media/image24.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ja-JP" altLang="en-US" sz="4800" dirty="0" smtClean="0"/>
              <a:t>ハンフリー</a:t>
            </a:r>
            <a:r>
              <a:rPr lang="en-US" altLang="ja-JP" sz="4800" dirty="0" smtClean="0"/>
              <a:t>10-2</a:t>
            </a:r>
            <a:r>
              <a:rPr lang="ja-JP" altLang="en-US" sz="4800" dirty="0" smtClean="0"/>
              <a:t>と</a:t>
            </a:r>
            <a:r>
              <a:rPr lang="en-US" altLang="ja-JP" sz="4800" dirty="0" smtClean="0"/>
              <a:t>OCT</a:t>
            </a:r>
            <a:r>
              <a:rPr lang="ja-JP" altLang="en-US" sz="4800" dirty="0" smtClean="0"/>
              <a:t>から算出する網膜神経節細胞数</a:t>
            </a:r>
            <a:endParaRPr lang="en-US" sz="4800"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21737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 displacement</a:t>
            </a:r>
          </a:p>
        </p:txBody>
      </p:sp>
      <p:pic>
        <p:nvPicPr>
          <p:cNvPr id="2050" name="Picture 2" descr="https://lh5.googleusercontent.com/gbAhm5SMsvj9jzMBaRmXygTBwYBnNhtr4OVQ7LxQvAuuwQ9MdI1hRmWJRG3kCwI8UllMa3M9mh_qmcOnJaUU1721MZSo-s04i6MBesSsaXdMxcZz-DwVxs2DQDSxcg2GrmmG4uU4T3k"/>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311150" y="2153203"/>
            <a:ext cx="8204200" cy="34728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19600" y="6283882"/>
            <a:ext cx="4572000" cy="369332"/>
          </a:xfrm>
          <a:prstGeom prst="rect">
            <a:avLst/>
          </a:prstGeom>
        </p:spPr>
        <p:txBody>
          <a:bodyPr>
            <a:spAutoFit/>
          </a:bodyPr>
          <a:lstStyle/>
          <a:p>
            <a:pPr algn="r"/>
            <a:r>
              <a:rPr lang="en-US" dirty="0" smtClean="0">
                <a:solidFill>
                  <a:srgbClr val="000000"/>
                </a:solidFill>
                <a:latin typeface="Arial" charset="0"/>
              </a:rPr>
              <a:t>Raza AS, </a:t>
            </a:r>
            <a:r>
              <a:rPr lang="en-US" dirty="0">
                <a:solidFill>
                  <a:srgbClr val="000000"/>
                </a:solidFill>
                <a:latin typeface="Arial" charset="0"/>
              </a:rPr>
              <a:t>et al. Arch Ophthalmol </a:t>
            </a:r>
            <a:r>
              <a:rPr lang="en-US" dirty="0" smtClean="0">
                <a:solidFill>
                  <a:srgbClr val="000000"/>
                </a:solidFill>
                <a:latin typeface="Arial" charset="0"/>
              </a:rPr>
              <a:t>2011</a:t>
            </a:r>
            <a:endParaRPr lang="en-US" dirty="0"/>
          </a:p>
        </p:txBody>
      </p:sp>
      <p:sp>
        <p:nvSpPr>
          <p:cNvPr id="3" name="Rectangle 2"/>
          <p:cNvSpPr/>
          <p:nvPr/>
        </p:nvSpPr>
        <p:spPr>
          <a:xfrm>
            <a:off x="5428629"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6" name="Rectangle 5"/>
          <p:cNvSpPr/>
          <p:nvPr/>
        </p:nvSpPr>
        <p:spPr>
          <a:xfrm>
            <a:off x="1631329" y="5770325"/>
            <a:ext cx="1803699" cy="369332"/>
          </a:xfrm>
          <a:prstGeom prst="rect">
            <a:avLst/>
          </a:prstGeom>
        </p:spPr>
        <p:txBody>
          <a:bodyPr wrap="none">
            <a:spAutoFit/>
          </a:bodyPr>
          <a:lstStyle/>
          <a:p>
            <a:r>
              <a:rPr lang="it-IT">
                <a:solidFill>
                  <a:srgbClr val="333333"/>
                </a:solidFill>
                <a:latin typeface="Arial" charset="0"/>
              </a:rPr>
              <a:t>1</a:t>
            </a:r>
            <a:r>
              <a:rPr lang="it-IT" smtClean="0">
                <a:solidFill>
                  <a:srgbClr val="333333"/>
                </a:solidFill>
                <a:latin typeface="Arial" charset="0"/>
              </a:rPr>
              <a:t>°, 3°, 5°, 7°, 9°</a:t>
            </a:r>
            <a:endParaRPr lang="en-US" dirty="0"/>
          </a:p>
        </p:txBody>
      </p:sp>
    </p:spTree>
    <p:extLst>
      <p:ext uri="{BB962C8B-B14F-4D97-AF65-F5344CB8AC3E}">
        <p14:creationId xmlns:p14="http://schemas.microsoft.com/office/powerpoint/2010/main" val="425114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623887" y="1709739"/>
            <a:ext cx="7886700" cy="2852700"/>
          </a:xfrm>
          <a:prstGeom prst="rect">
            <a:avLst/>
          </a:prstGeom>
        </p:spPr>
        <p:txBody>
          <a:bodyPr lIns="91425" tIns="91425" rIns="91425" bIns="91425" anchor="b" anchorCtr="0">
            <a:noAutofit/>
          </a:bodyPr>
          <a:lstStyle/>
          <a:p>
            <a:pPr lvl="0">
              <a:spcBef>
                <a:spcPts val="0"/>
              </a:spcBef>
              <a:buNone/>
            </a:pPr>
            <a:r>
              <a:rPr lang="ja-JP"/>
              <a:t>Factor analysis</a:t>
            </a:r>
          </a:p>
        </p:txBody>
      </p:sp>
      <p:sp>
        <p:nvSpPr>
          <p:cNvPr id="180" name="Shape 180"/>
          <p:cNvSpPr txBox="1">
            <a:spLocks noGrp="1"/>
          </p:cNvSpPr>
          <p:nvPr>
            <p:ph type="body" idx="1"/>
          </p:nvPr>
        </p:nvSpPr>
        <p:spPr>
          <a:xfrm>
            <a:off x="623887" y="4589464"/>
            <a:ext cx="7886700" cy="15003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1998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628650" y="365125"/>
            <a:ext cx="7886700" cy="1325700"/>
          </a:xfrm>
          <a:prstGeom prst="rect">
            <a:avLst/>
          </a:prstGeom>
        </p:spPr>
        <p:txBody>
          <a:bodyPr lIns="91425" tIns="91425" rIns="91425" bIns="91425" anchor="ctr" anchorCtr="0">
            <a:noAutofit/>
          </a:bodyPr>
          <a:lstStyle/>
          <a:p>
            <a:pPr lvl="0">
              <a:spcBef>
                <a:spcPts val="0"/>
              </a:spcBef>
              <a:buNone/>
            </a:pPr>
            <a:r>
              <a:rPr lang="ja-JP"/>
              <a:t>Factor analysis; Clock hour </a:t>
            </a:r>
          </a:p>
        </p:txBody>
      </p:sp>
      <p:pic>
        <p:nvPicPr>
          <p:cNvPr id="187" name="Shape 187"/>
          <p:cNvPicPr preferRelativeResize="0"/>
          <p:nvPr/>
        </p:nvPicPr>
        <p:blipFill>
          <a:blip r:embed="rId3">
            <a:alphaModFix/>
          </a:blip>
          <a:stretch>
            <a:fillRect/>
          </a:stretch>
        </p:blipFill>
        <p:spPr>
          <a:xfrm>
            <a:off x="634500" y="1815176"/>
            <a:ext cx="7875005" cy="4862373"/>
          </a:xfrm>
          <a:prstGeom prst="rect">
            <a:avLst/>
          </a:prstGeom>
          <a:noFill/>
          <a:ln>
            <a:noFill/>
          </a:ln>
        </p:spPr>
      </p:pic>
      <p:sp>
        <p:nvSpPr>
          <p:cNvPr id="188" name="Shape 188"/>
          <p:cNvSpPr txBox="1"/>
          <p:nvPr/>
        </p:nvSpPr>
        <p:spPr>
          <a:xfrm>
            <a:off x="3927050" y="6058712"/>
            <a:ext cx="2117700" cy="1149900"/>
          </a:xfrm>
          <a:prstGeom prst="rect">
            <a:avLst/>
          </a:prstGeom>
          <a:noFill/>
          <a:ln>
            <a:noFill/>
          </a:ln>
        </p:spPr>
        <p:txBody>
          <a:bodyPr lIns="91425" tIns="91425" rIns="91425" bIns="91425" anchor="t" anchorCtr="0">
            <a:noAutofit/>
          </a:bodyPr>
          <a:lstStyle/>
          <a:p>
            <a:pPr lvl="0">
              <a:spcBef>
                <a:spcPts val="0"/>
              </a:spcBef>
              <a:buNone/>
            </a:pPr>
            <a:r>
              <a:rPr lang="ja-JP" sz="2400"/>
              <a:t>5 components</a:t>
            </a:r>
          </a:p>
        </p:txBody>
      </p:sp>
    </p:spTree>
    <p:extLst>
      <p:ext uri="{BB962C8B-B14F-4D97-AF65-F5344CB8AC3E}">
        <p14:creationId xmlns:p14="http://schemas.microsoft.com/office/powerpoint/2010/main" val="427594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628650" y="365125"/>
            <a:ext cx="7886700" cy="1325700"/>
          </a:xfrm>
          <a:prstGeom prst="rect">
            <a:avLst/>
          </a:prstGeom>
        </p:spPr>
        <p:txBody>
          <a:bodyPr lIns="91425" tIns="91425" rIns="91425" bIns="91425" anchor="ctr" anchorCtr="0">
            <a:noAutofit/>
          </a:bodyPr>
          <a:lstStyle/>
          <a:p>
            <a:pPr lvl="0">
              <a:spcBef>
                <a:spcPts val="0"/>
              </a:spcBef>
              <a:buNone/>
            </a:pPr>
            <a:endParaRPr/>
          </a:p>
        </p:txBody>
      </p:sp>
      <p:pic>
        <p:nvPicPr>
          <p:cNvPr id="195" name="Shape 195"/>
          <p:cNvPicPr preferRelativeResize="0"/>
          <p:nvPr/>
        </p:nvPicPr>
        <p:blipFill>
          <a:blip r:embed="rId3">
            <a:alphaModFix/>
          </a:blip>
          <a:stretch>
            <a:fillRect/>
          </a:stretch>
        </p:blipFill>
        <p:spPr>
          <a:xfrm>
            <a:off x="152400" y="1843226"/>
            <a:ext cx="7875005" cy="4862373"/>
          </a:xfrm>
          <a:prstGeom prst="rect">
            <a:avLst/>
          </a:prstGeom>
          <a:noFill/>
          <a:ln>
            <a:noFill/>
          </a:ln>
        </p:spPr>
      </p:pic>
    </p:spTree>
    <p:extLst>
      <p:ext uri="{BB962C8B-B14F-4D97-AF65-F5344CB8AC3E}">
        <p14:creationId xmlns:p14="http://schemas.microsoft.com/office/powerpoint/2010/main" val="1203713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AD</a:t>
            </a:r>
            <a:r>
              <a:rPr lang="ja-JP" altLang="en-US" dirty="0" smtClean="0"/>
              <a:t>で補正されてしまっている？</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39800" y="2616200"/>
            <a:ext cx="7264400" cy="1612900"/>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2108113" y="4572000"/>
                <a:ext cx="3763659" cy="1477328"/>
              </a:xfrm>
              <a:prstGeom prst="rect">
                <a:avLst/>
              </a:prstGeom>
              <a:noFill/>
            </p:spPr>
            <p:txBody>
              <a:bodyPr wrap="none" rtlCol="0">
                <a:spAutoFit/>
              </a:bodyPr>
              <a:lstStyle/>
              <a:p>
                <a:r>
                  <a:rPr lang="en-US" dirty="0" smtClean="0"/>
                  <a:t>Ga; RGC axon count </a:t>
                </a:r>
              </a:p>
              <a:p>
                <a:pPr/>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m:t>
                      </m:r>
                      <m:r>
                        <a:rPr lang="en-US" b="0" i="1" smtClean="0">
                          <a:latin typeface="Cambria Math" charset="0"/>
                        </a:rPr>
                        <m:t>𝑇h𝑖𝑐h𝑛𝑒𝑠𝑠</m:t>
                      </m:r>
                    </m:oMath>
                  </m:oMathPara>
                </a14:m>
                <a:endParaRPr lang="en-US" dirty="0" smtClean="0"/>
              </a:p>
              <a:p>
                <a:r>
                  <a:rPr lang="en-US" dirty="0" smtClean="0"/>
                  <a:t>      </a:t>
                </a:r>
                <a14:m>
                  <m:oMath xmlns:m="http://schemas.openxmlformats.org/officeDocument/2006/math">
                    <m:r>
                      <a:rPr lang="en-US" b="0" i="1" smtClean="0">
                        <a:latin typeface="Cambria Math" charset="0"/>
                      </a:rPr>
                      <m:t>𝑤</m:t>
                    </m:r>
                    <m:r>
                      <a:rPr lang="en-US" b="0" i="1" smtClean="0">
                        <a:latin typeface="Cambria Math" charset="0"/>
                      </a:rPr>
                      <m:t>;</m:t>
                    </m:r>
                    <m:r>
                      <a:rPr lang="en-US" b="0" i="1" smtClean="0">
                        <a:latin typeface="Cambria Math" charset="0"/>
                      </a:rPr>
                      <m:t>𝑤𝑖𝑑𝑡h</m:t>
                    </m:r>
                  </m:oMath>
                </a14:m>
                <a:r>
                  <a:rPr lang="en-US" dirty="0" smtClean="0"/>
                  <a:t> </a:t>
                </a:r>
                <a:r>
                  <a:rPr lang="fi-FI" dirty="0"/>
                  <a:t>10,870 </a:t>
                </a:r>
                <a:r>
                  <a:rPr lang="fi-FI" dirty="0" err="1" smtClean="0"/>
                  <a:t>μm</a:t>
                </a:r>
                <a:r>
                  <a:rPr lang="fi-FI" dirty="0" smtClean="0"/>
                  <a:t> (r = 1.73mm)</a:t>
                </a:r>
                <a:r>
                  <a:rPr lang="fi-FI" dirty="0"/>
                  <a:t> </a:t>
                </a:r>
              </a:p>
              <a:p>
                <a:endParaRPr lang="en-US" dirty="0"/>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108113" y="4572000"/>
                <a:ext cx="3763659" cy="1477328"/>
              </a:xfrm>
              <a:prstGeom prst="rect">
                <a:avLst/>
              </a:prstGeom>
              <a:blipFill rotWithShape="0">
                <a:blip r:embed="rId3"/>
                <a:stretch>
                  <a:fillRect l="-1459" t="-2066"/>
                </a:stretch>
              </a:blipFill>
            </p:spPr>
            <p:txBody>
              <a:bodyPr/>
              <a:lstStyle/>
              <a:p>
                <a:r>
                  <a:rPr lang="en-US">
                    <a:noFill/>
                  </a:rPr>
                  <a:t> </a:t>
                </a:r>
              </a:p>
            </p:txBody>
          </p:sp>
        </mc:Fallback>
      </mc:AlternateContent>
    </p:spTree>
    <p:extLst>
      <p:ext uri="{BB962C8B-B14F-4D97-AF65-F5344CB8AC3E}">
        <p14:creationId xmlns:p14="http://schemas.microsoft.com/office/powerpoint/2010/main" val="1467774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broken stick </a:t>
            </a:r>
            <a:r>
              <a:rPr lang="en-US" dirty="0" smtClean="0"/>
              <a:t>model(</a:t>
            </a:r>
            <a:r>
              <a:rPr lang="ja-JP" altLang="en-US" dirty="0" smtClean="0"/>
              <a:t>区分回帰</a:t>
            </a:r>
            <a:r>
              <a:rPr lang="en-US" dirty="0" smtClean="0"/>
              <a:t>); dB</a:t>
            </a:r>
            <a:endParaRPr lang="en-US" dirty="0"/>
          </a:p>
        </p:txBody>
      </p:sp>
      <p:sp>
        <p:nvSpPr>
          <p:cNvPr id="4" name="TextBox 3"/>
          <p:cNvSpPr txBox="1"/>
          <p:nvPr/>
        </p:nvSpPr>
        <p:spPr>
          <a:xfrm>
            <a:off x="7095490" y="5994026"/>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5" name="TextBox 4"/>
          <p:cNvSpPr txBox="1"/>
          <p:nvPr/>
        </p:nvSpPr>
        <p:spPr>
          <a:xfrm>
            <a:off x="3869699" y="6268334"/>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a:t>75.3um </a:t>
            </a:r>
          </a:p>
        </p:txBody>
      </p:sp>
      <p:grpSp>
        <p:nvGrpSpPr>
          <p:cNvPr id="7" name="Group 6"/>
          <p:cNvGrpSpPr/>
          <p:nvPr/>
        </p:nvGrpSpPr>
        <p:grpSpPr>
          <a:xfrm>
            <a:off x="33955" y="2324100"/>
            <a:ext cx="8519715" cy="3970008"/>
            <a:chOff x="33955" y="2324100"/>
            <a:chExt cx="8519715" cy="3970008"/>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3955" y="2324100"/>
              <a:ext cx="8519715" cy="3669926"/>
            </a:xfrm>
            <a:prstGeom prst="rect">
              <a:avLst/>
            </a:prstGeom>
          </p:spPr>
        </p:pic>
        <p:sp>
          <p:nvSpPr>
            <p:cNvPr id="6" name="TextBox 5"/>
            <p:cNvSpPr txBox="1"/>
            <p:nvPr/>
          </p:nvSpPr>
          <p:spPr>
            <a:xfrm>
              <a:off x="3718240" y="5924776"/>
              <a:ext cx="1707519" cy="369332"/>
            </a:xfrm>
            <a:prstGeom prst="rect">
              <a:avLst/>
            </a:prstGeom>
            <a:noFill/>
          </p:spPr>
          <p:txBody>
            <a:bodyPr wrap="none" rtlCol="0">
              <a:spAutoFit/>
            </a:bodyPr>
            <a:lstStyle/>
            <a:p>
              <a:r>
                <a:rPr lang="en-US" smtClean="0"/>
                <a:t>Mean RNFL(um)</a:t>
              </a:r>
              <a:endParaRPr lang="en-US" dirty="0"/>
            </a:p>
          </p:txBody>
        </p:sp>
      </p:grpSp>
    </p:spTree>
    <p:extLst>
      <p:ext uri="{BB962C8B-B14F-4D97-AF65-F5344CB8AC3E}">
        <p14:creationId xmlns:p14="http://schemas.microsoft.com/office/powerpoint/2010/main" val="1560304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(Lambert)  </a:t>
            </a:r>
            <a:endParaRPr lang="en-US" dirty="0"/>
          </a:p>
        </p:txBody>
      </p:sp>
      <p:sp>
        <p:nvSpPr>
          <p:cNvPr id="3" name="TextBox 2"/>
          <p:cNvSpPr txBox="1"/>
          <p:nvPr/>
        </p:nvSpPr>
        <p:spPr>
          <a:xfrm>
            <a:off x="3023980" y="2898085"/>
            <a:ext cx="3150221" cy="553998"/>
          </a:xfrm>
          <a:prstGeom prst="rect">
            <a:avLst/>
          </a:prstGeom>
          <a:noFill/>
        </p:spPr>
        <p:txBody>
          <a:bodyPr wrap="none" rtlCol="0">
            <a:spAutoFit/>
          </a:bodyPr>
          <a:lstStyle/>
          <a:p>
            <a:r>
              <a:rPr lang="en-US" sz="3000"/>
              <a:t>dB = 10*log10(1/L)</a:t>
            </a:r>
          </a:p>
        </p:txBody>
      </p:sp>
      <p:sp>
        <p:nvSpPr>
          <p:cNvPr id="5" name="TextBox 4"/>
          <p:cNvSpPr txBox="1"/>
          <p:nvPr/>
        </p:nvSpPr>
        <p:spPr>
          <a:xfrm>
            <a:off x="3023980" y="4201819"/>
            <a:ext cx="3302175" cy="553998"/>
          </a:xfrm>
          <a:prstGeom prst="rect">
            <a:avLst/>
          </a:prstGeom>
          <a:noFill/>
        </p:spPr>
        <p:txBody>
          <a:bodyPr wrap="square" rtlCol="0">
            <a:spAutoFit/>
          </a:bodyPr>
          <a:lstStyle/>
          <a:p>
            <a:r>
              <a:rPr lang="en-US" sz="3000" dirty="0"/>
              <a:t>1/L </a:t>
            </a:r>
            <a:r>
              <a:rPr lang="en-US" sz="3000"/>
              <a:t>= 10^dB/10 </a:t>
            </a:r>
            <a:endParaRPr lang="en-US" sz="3000" dirty="0"/>
          </a:p>
        </p:txBody>
      </p:sp>
    </p:spTree>
    <p:extLst>
      <p:ext uri="{BB962C8B-B14F-4D97-AF65-F5344CB8AC3E}">
        <p14:creationId xmlns:p14="http://schemas.microsoft.com/office/powerpoint/2010/main" val="1004926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broken stick model; 1/Lambert</a:t>
            </a:r>
            <a:endParaRPr lang="en-US" dirty="0"/>
          </a:p>
        </p:txBody>
      </p:sp>
      <p:pic>
        <p:nvPicPr>
          <p:cNvPr id="3" name="Picture 2"/>
          <p:cNvPicPr>
            <a:picLocks noChangeAspect="1"/>
          </p:cNvPicPr>
          <p:nvPr/>
        </p:nvPicPr>
        <p:blipFill>
          <a:blip r:embed="rId3"/>
          <a:stretch>
            <a:fillRect/>
          </a:stretch>
        </p:blipFill>
        <p:spPr>
          <a:xfrm>
            <a:off x="2431127" y="2125266"/>
            <a:ext cx="4335722" cy="3869134"/>
          </a:xfrm>
          <a:prstGeom prst="rect">
            <a:avLst/>
          </a:prstGeom>
        </p:spPr>
      </p:pic>
      <p:sp>
        <p:nvSpPr>
          <p:cNvPr id="5" name="TextBox 4"/>
          <p:cNvSpPr txBox="1"/>
          <p:nvPr/>
        </p:nvSpPr>
        <p:spPr>
          <a:xfrm>
            <a:off x="6938209" y="6191603"/>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6" name="TextBox 5"/>
          <p:cNvSpPr txBox="1"/>
          <p:nvPr/>
        </p:nvSpPr>
        <p:spPr>
          <a:xfrm>
            <a:off x="4363787" y="6191603"/>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smtClean="0"/>
              <a:t>77.0um </a:t>
            </a:r>
            <a:endParaRPr lang="en-US" sz="1350"/>
          </a:p>
        </p:txBody>
      </p:sp>
    </p:spTree>
    <p:extLst>
      <p:ext uri="{BB962C8B-B14F-4D97-AF65-F5344CB8AC3E}">
        <p14:creationId xmlns:p14="http://schemas.microsoft.com/office/powerpoint/2010/main" val="673745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a:t>
            </a:r>
            <a:r>
              <a:rPr lang="en-US" dirty="0"/>
              <a:t>vs RGC from HFA10-2 &amp; OCT (n=336)</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08096" y="2455194"/>
            <a:ext cx="4017545" cy="301315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8758" y="2455194"/>
            <a:ext cx="4017545" cy="3013159"/>
          </a:xfrm>
          <a:prstGeom prst="rect">
            <a:avLst/>
          </a:prstGeom>
        </p:spPr>
      </p:pic>
    </p:spTree>
    <p:extLst>
      <p:ext uri="{BB962C8B-B14F-4D97-AF65-F5344CB8AC3E}">
        <p14:creationId xmlns:p14="http://schemas.microsoft.com/office/powerpoint/2010/main" val="14148867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MD vs RGC from HFA10-2</a:t>
            </a:r>
            <a:r>
              <a:rPr lang="en-US" dirty="0"/>
              <a:t> &amp;</a:t>
            </a:r>
            <a:r>
              <a:rPr lang="en-US" dirty="0" smtClean="0"/>
              <a:t> OCT</a:t>
            </a:r>
            <a:r>
              <a:rPr lang="en-US" dirty="0"/>
              <a:t> </a:t>
            </a:r>
            <a:r>
              <a:rPr lang="en-US" dirty="0" smtClean="0"/>
              <a:t>(n=336)</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9602" y="2125267"/>
            <a:ext cx="4269783" cy="320233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29151" y="2125267"/>
            <a:ext cx="4269783" cy="3202337"/>
          </a:xfrm>
          <a:prstGeom prst="rect">
            <a:avLst/>
          </a:prstGeom>
        </p:spPr>
      </p:pic>
    </p:spTree>
    <p:extLst>
      <p:ext uri="{BB962C8B-B14F-4D97-AF65-F5344CB8AC3E}">
        <p14:creationId xmlns:p14="http://schemas.microsoft.com/office/powerpoint/2010/main" val="402745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2425" y="2171700"/>
            <a:ext cx="8439150" cy="2505075"/>
          </a:xfrm>
          <a:prstGeom prst="rect">
            <a:avLst/>
          </a:prstGeom>
        </p:spPr>
      </p:pic>
    </p:spTree>
    <p:extLst>
      <p:ext uri="{BB962C8B-B14F-4D97-AF65-F5344CB8AC3E}">
        <p14:creationId xmlns:p14="http://schemas.microsoft.com/office/powerpoint/2010/main" val="19617201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Bland Altman RGC_HFA10-2, RGC_OCT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t="32747" b="31472"/>
          <a:stretch/>
        </p:blipFill>
        <p:spPr>
          <a:xfrm>
            <a:off x="1061329" y="2135400"/>
            <a:ext cx="7076111" cy="3276600"/>
          </a:xfrm>
          <a:prstGeom prst="rect">
            <a:avLst/>
          </a:prstGeom>
        </p:spPr>
      </p:pic>
      <p:sp>
        <p:nvSpPr>
          <p:cNvPr id="5" name="TextBox 4"/>
          <p:cNvSpPr txBox="1"/>
          <p:nvPr/>
        </p:nvSpPr>
        <p:spPr>
          <a:xfrm>
            <a:off x="3741487" y="1789151"/>
            <a:ext cx="1661032" cy="369332"/>
          </a:xfrm>
          <a:prstGeom prst="rect">
            <a:avLst/>
          </a:prstGeom>
          <a:noFill/>
        </p:spPr>
        <p:txBody>
          <a:bodyPr wrap="none" rtlCol="0">
            <a:spAutoFit/>
          </a:bodyPr>
          <a:lstStyle/>
          <a:p>
            <a:pPr algn="ctr"/>
            <a:r>
              <a:rPr kumimoji="1" lang="en-US" altLang="ja-JP" dirty="0">
                <a:effectLst>
                  <a:outerShdw blurRad="38100" dist="38100" dir="2700000" algn="tl">
                    <a:srgbClr val="000000">
                      <a:alpha val="43137"/>
                    </a:srgbClr>
                  </a:outerShdw>
                </a:effectLst>
                <a:latin typeface="+mj-lt"/>
              </a:rPr>
              <a:t>Bland Altman</a:t>
            </a:r>
            <a:r>
              <a:rPr kumimoji="1" lang="ja-JP" altLang="en-US" dirty="0">
                <a:effectLst>
                  <a:outerShdw blurRad="38100" dist="38100" dir="2700000" algn="tl">
                    <a:srgbClr val="000000">
                      <a:alpha val="43137"/>
                    </a:srgbClr>
                  </a:outerShdw>
                </a:effectLst>
                <a:latin typeface="+mj-lt"/>
              </a:rPr>
              <a:t>法</a:t>
            </a:r>
            <a:endParaRPr lang="en-US" dirty="0">
              <a:latin typeface="+mj-lt"/>
            </a:endParaRPr>
          </a:p>
        </p:txBody>
      </p:sp>
    </p:spTree>
    <p:extLst>
      <p:ext uri="{BB962C8B-B14F-4D97-AF65-F5344CB8AC3E}">
        <p14:creationId xmlns:p14="http://schemas.microsoft.com/office/powerpoint/2010/main" val="19928934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35111" y="2135399"/>
            <a:ext cx="6273782" cy="3142424"/>
          </a:xfrm>
          <a:prstGeom prst="rect">
            <a:avLst/>
          </a:prstGeom>
        </p:spPr>
      </p:pic>
      <p:sp>
        <p:nvSpPr>
          <p:cNvPr id="6" name="TextBox 5"/>
          <p:cNvSpPr txBox="1"/>
          <p:nvPr/>
        </p:nvSpPr>
        <p:spPr>
          <a:xfrm>
            <a:off x="3714235" y="1789151"/>
            <a:ext cx="1715534" cy="369332"/>
          </a:xfrm>
          <a:prstGeom prst="rect">
            <a:avLst/>
          </a:prstGeom>
          <a:noFill/>
        </p:spPr>
        <p:txBody>
          <a:bodyPr wrap="none" rtlCol="0">
            <a:spAutoFit/>
          </a:bodyPr>
          <a:lstStyle/>
          <a:p>
            <a:pPr algn="ctr"/>
            <a:r>
              <a:rPr kumimoji="1" lang="en-US" altLang="ja-JP" b="1" dirty="0">
                <a:effectLst>
                  <a:outerShdw blurRad="38100" dist="38100" dir="2700000" algn="tl">
                    <a:srgbClr val="000000">
                      <a:alpha val="43137"/>
                    </a:srgbClr>
                  </a:outerShdw>
                </a:effectLst>
              </a:rPr>
              <a:t>Bland Altman</a:t>
            </a:r>
            <a:r>
              <a:rPr kumimoji="1" lang="ja-JP" altLang="en-US" b="1" dirty="0">
                <a:effectLst>
                  <a:outerShdw blurRad="38100" dist="38100" dir="2700000" algn="tl">
                    <a:srgbClr val="000000">
                      <a:alpha val="43137"/>
                    </a:srgbClr>
                  </a:outerShdw>
                </a:effectLst>
              </a:rPr>
              <a:t>法</a:t>
            </a:r>
            <a:endParaRPr lang="en-US" b="1" dirty="0"/>
          </a:p>
        </p:txBody>
      </p:sp>
      <p:sp>
        <p:nvSpPr>
          <p:cNvPr id="7" name="タイトル 2"/>
          <p:cNvSpPr>
            <a:spLocks noGrp="1"/>
          </p:cNvSpPr>
          <p:nvPr>
            <p:ph type="title"/>
          </p:nvPr>
        </p:nvSpPr>
        <p:spPr>
          <a:xfrm>
            <a:off x="1428750" y="1156225"/>
            <a:ext cx="6286500" cy="498872"/>
          </a:xfrm>
        </p:spPr>
        <p:txBody>
          <a:bodyPr>
            <a:normAutofit fontScale="90000"/>
          </a:bodyPr>
          <a:lstStyle/>
          <a:p>
            <a:pPr algn="ctr"/>
            <a:r>
              <a:rPr lang="en-US" dirty="0"/>
              <a:t>Bland Altman </a:t>
            </a:r>
            <a:r>
              <a:rPr lang="en-US" dirty="0" smtClean="0"/>
              <a:t>RGC_HFA30-2</a:t>
            </a:r>
            <a:r>
              <a:rPr lang="en-US" dirty="0"/>
              <a:t>, </a:t>
            </a:r>
            <a:r>
              <a:rPr lang="en-US" dirty="0" smtClean="0"/>
              <a:t>RGC_OCT</a:t>
            </a:r>
            <a:endParaRPr kumimoji="1" lang="ja-JP" altLang="en-US" dirty="0"/>
          </a:p>
        </p:txBody>
      </p:sp>
      <p:sp>
        <p:nvSpPr>
          <p:cNvPr id="2" name="TextBox 1"/>
          <p:cNvSpPr txBox="1"/>
          <p:nvPr/>
        </p:nvSpPr>
        <p:spPr>
          <a:xfrm>
            <a:off x="6604849" y="5481127"/>
            <a:ext cx="2268570" cy="300082"/>
          </a:xfrm>
          <a:prstGeom prst="rect">
            <a:avLst/>
          </a:prstGeom>
          <a:noFill/>
        </p:spPr>
        <p:txBody>
          <a:bodyPr wrap="none" rtlCol="0">
            <a:spAutoFit/>
          </a:bodyPr>
          <a:lstStyle/>
          <a:p>
            <a:r>
              <a:rPr lang="ja-JP" altLang="en-US" sz="1350" dirty="0"/>
              <a:t>田邉ら　日本視野学会</a:t>
            </a:r>
            <a:r>
              <a:rPr lang="en-US" altLang="ja-JP" sz="1350" dirty="0"/>
              <a:t>2017</a:t>
            </a:r>
            <a:endParaRPr lang="en-US" sz="1350" dirty="0"/>
          </a:p>
        </p:txBody>
      </p:sp>
    </p:spTree>
    <p:extLst>
      <p:ext uri="{BB962C8B-B14F-4D97-AF65-F5344CB8AC3E}">
        <p14:creationId xmlns:p14="http://schemas.microsoft.com/office/powerpoint/2010/main" val="931995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RGC_HFA30-2 (n = 67)</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25975" y="2436786"/>
            <a:ext cx="6546820" cy="3279183"/>
          </a:xfrm>
          <a:prstGeom prst="rect">
            <a:avLst/>
          </a:prstGeom>
        </p:spPr>
      </p:pic>
    </p:spTree>
    <p:extLst>
      <p:ext uri="{BB962C8B-B14F-4D97-AF65-F5344CB8AC3E}">
        <p14:creationId xmlns:p14="http://schemas.microsoft.com/office/powerpoint/2010/main" val="203666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MD10-2 (n= 67)</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518818"/>
            <a:ext cx="4384729" cy="3288547"/>
          </a:xfrm>
          <a:prstGeom prst="rect">
            <a:avLst/>
          </a:prstGeom>
        </p:spPr>
      </p:pic>
      <p:sp>
        <p:nvSpPr>
          <p:cNvPr id="7" name="TextBox 6"/>
          <p:cNvSpPr txBox="1"/>
          <p:nvPr/>
        </p:nvSpPr>
        <p:spPr>
          <a:xfrm>
            <a:off x="4870342" y="3646945"/>
            <a:ext cx="2778072" cy="923330"/>
          </a:xfrm>
          <a:prstGeom prst="rect">
            <a:avLst/>
          </a:prstGeom>
          <a:noFill/>
        </p:spPr>
        <p:txBody>
          <a:bodyPr wrap="square" rtlCol="0">
            <a:spAutoFit/>
          </a:bodyPr>
          <a:lstStyle/>
          <a:p>
            <a:r>
              <a:rPr lang="en-US" dirty="0"/>
              <a:t>RGC_HFA10-2 vs RGC_OCT</a:t>
            </a:r>
          </a:p>
          <a:p>
            <a:r>
              <a:rPr lang="en-US" dirty="0"/>
              <a:t>R </a:t>
            </a:r>
            <a:r>
              <a:rPr lang="mr-IN" dirty="0"/>
              <a:t>=</a:t>
            </a:r>
            <a:r>
              <a:rPr lang="en-US" dirty="0"/>
              <a:t> </a:t>
            </a:r>
            <a:r>
              <a:rPr lang="mr-IN" dirty="0"/>
              <a:t>0.9175</a:t>
            </a:r>
            <a:endParaRPr lang="en-US" dirty="0"/>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3215679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RGC_HFA10-2 vs </a:t>
            </a:r>
            <a:r>
              <a:rPr lang="en-US" dirty="0" smtClean="0"/>
              <a:t>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8650" y="2380988"/>
            <a:ext cx="4405312" cy="3303984"/>
          </a:xfrm>
          <a:prstGeom prst="rect">
            <a:avLst/>
          </a:prstGeom>
        </p:spPr>
      </p:pic>
      <p:sp>
        <p:nvSpPr>
          <p:cNvPr id="5" name="TextBox 4"/>
          <p:cNvSpPr txBox="1"/>
          <p:nvPr/>
        </p:nvSpPr>
        <p:spPr>
          <a:xfrm>
            <a:off x="4870342" y="3646945"/>
            <a:ext cx="2778072" cy="923330"/>
          </a:xfrm>
          <a:prstGeom prst="rect">
            <a:avLst/>
          </a:prstGeom>
          <a:noFill/>
        </p:spPr>
        <p:txBody>
          <a:bodyPr wrap="square" rtlCol="0">
            <a:spAutoFit/>
          </a:bodyPr>
          <a:lstStyle/>
          <a:p>
            <a:r>
              <a:rPr lang="en-US" dirty="0"/>
              <a:t>RGC_HFA10-2 vs MD30-2</a:t>
            </a:r>
          </a:p>
          <a:p>
            <a:r>
              <a:rPr lang="en-US" dirty="0"/>
              <a:t>R </a:t>
            </a:r>
            <a:r>
              <a:rPr lang="mr-IN" dirty="0"/>
              <a:t>=</a:t>
            </a:r>
            <a:r>
              <a:rPr lang="en-US" dirty="0"/>
              <a:t> </a:t>
            </a:r>
            <a:r>
              <a:rPr lang="mr-IN" dirty="0"/>
              <a:t>0.</a:t>
            </a:r>
            <a:r>
              <a:rPr lang="en-US" dirty="0"/>
              <a:t>787</a:t>
            </a:r>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1758231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RGC_HFA30-2</a:t>
            </a:r>
            <a:r>
              <a:rPr lang="en-US" dirty="0"/>
              <a:t> </a:t>
            </a:r>
            <a:r>
              <a:rPr lang="en-US" dirty="0" smtClean="0"/>
              <a:t>vs 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96042" y="2414828"/>
            <a:ext cx="4406685" cy="3305015"/>
          </a:xfrm>
          <a:prstGeom prst="rect">
            <a:avLst/>
          </a:prstGeom>
        </p:spPr>
      </p:pic>
      <p:sp>
        <p:nvSpPr>
          <p:cNvPr id="6" name="TextBox 5"/>
          <p:cNvSpPr txBox="1"/>
          <p:nvPr/>
        </p:nvSpPr>
        <p:spPr>
          <a:xfrm>
            <a:off x="7276454" y="3894211"/>
            <a:ext cx="1056700" cy="369332"/>
          </a:xfrm>
          <a:prstGeom prst="rect">
            <a:avLst/>
          </a:prstGeom>
          <a:noFill/>
        </p:spPr>
        <p:txBody>
          <a:bodyPr wrap="none" rtlCol="0">
            <a:spAutoFit/>
          </a:bodyPr>
          <a:lstStyle/>
          <a:p>
            <a:r>
              <a:rPr lang="en-US"/>
              <a:t>R = 0.916</a:t>
            </a:r>
          </a:p>
        </p:txBody>
      </p:sp>
    </p:spTree>
    <p:extLst>
      <p:ext uri="{BB962C8B-B14F-4D97-AF65-F5344CB8AC3E}">
        <p14:creationId xmlns:p14="http://schemas.microsoft.com/office/powerpoint/2010/main" val="1025565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36583329"/>
              </p:ext>
            </p:extLst>
          </p:nvPr>
        </p:nvGraphicFramePr>
        <p:xfrm>
          <a:off x="3053615" y="2226467"/>
          <a:ext cx="3036778" cy="3263516"/>
        </p:xfrm>
        <a:graphic>
          <a:graphicData uri="http://schemas.openxmlformats.org/drawingml/2006/table">
            <a:tbl>
              <a:tblPr/>
              <a:tblGrid>
                <a:gridCol w="178634"/>
                <a:gridCol w="178634"/>
                <a:gridCol w="178634"/>
                <a:gridCol w="178634"/>
                <a:gridCol w="178634"/>
                <a:gridCol w="178634"/>
                <a:gridCol w="178634"/>
                <a:gridCol w="178634"/>
                <a:gridCol w="178634"/>
                <a:gridCol w="178634"/>
                <a:gridCol w="178634"/>
                <a:gridCol w="178634"/>
                <a:gridCol w="178634"/>
                <a:gridCol w="178634"/>
                <a:gridCol w="178634"/>
                <a:gridCol w="178634"/>
                <a:gridCol w="178634"/>
              </a:tblGrid>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27°</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21°</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15°</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9°</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7°</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5°</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3°</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1°</a:t>
                      </a: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ja-JP" altLang="en-US" sz="800" b="1" i="0" u="none" strike="noStrike">
                          <a:solidFill>
                            <a:srgbClr val="000000"/>
                          </a:solidFill>
                          <a:effectLst/>
                          <a:latin typeface="Calibri" charset="0"/>
                        </a:rPr>
                        <a:t>上鼻側</a:t>
                      </a:r>
                    </a:p>
                  </a:txBody>
                  <a:tcPr marL="6871" marR="6871" marT="6871"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FF0000"/>
                          </a:solidFill>
                          <a:effectLst/>
                          <a:latin typeface="Calibri" charset="0"/>
                        </a:rPr>
                        <a:t>1</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3</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4</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gridSpan="2">
                  <a:txBody>
                    <a:bodyPr/>
                    <a:lstStyle/>
                    <a:p>
                      <a:pPr algn="ctr" fontAlgn="ctr"/>
                      <a:r>
                        <a:rPr lang="ja-JP" altLang="en-US" sz="800" b="1" i="0" u="none" strike="noStrike">
                          <a:solidFill>
                            <a:srgbClr val="000000"/>
                          </a:solidFill>
                          <a:effectLst/>
                          <a:latin typeface="Calibri" charset="0"/>
                        </a:rPr>
                        <a:t>上耳側</a:t>
                      </a:r>
                    </a:p>
                  </a:txBody>
                  <a:tcPr marL="6871" marR="6871" marT="6871" marB="0" anchor="ctr">
                    <a:lnL>
                      <a:noFill/>
                    </a:lnL>
                    <a:lnR>
                      <a:noFill/>
                    </a:lnR>
                    <a:lnT>
                      <a:noFill/>
                    </a:lnT>
                    <a:lnB>
                      <a:noFill/>
                    </a:lnB>
                    <a:solidFill>
                      <a:srgbClr val="F2DCDB"/>
                    </a:solidFill>
                  </a:tcPr>
                </a:tc>
                <a:tc hMerge="1">
                  <a:txBody>
                    <a:bodyPr/>
                    <a:lstStyle/>
                    <a:p>
                      <a:endParaRPr lang="en-US"/>
                    </a:p>
                  </a:txBody>
                  <a:tcPr/>
                </a:tc>
              </a:tr>
              <a:tr h="171764">
                <a:tc>
                  <a:txBody>
                    <a:bodyPr/>
                    <a:lstStyle/>
                    <a:p>
                      <a:pPr algn="ctr" fontAlgn="ctr"/>
                      <a:r>
                        <a:rPr lang="it-IT" sz="800" b="0" i="0" u="none" strike="noStrike">
                          <a:solidFill>
                            <a:srgbClr val="000000"/>
                          </a:solidFill>
                          <a:effectLst/>
                          <a:latin typeface="Calibri" charset="0"/>
                        </a:rPr>
                        <a:t>21°</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5</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6</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7</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8</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9</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10</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15°</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11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12</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13</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14</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15</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16</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17</a:t>
                      </a:r>
                    </a:p>
                  </a:txBody>
                  <a:tcPr marL="6871" marR="6871" marT="6871" marB="0" anchor="ctr">
                    <a:lnL>
                      <a:noFill/>
                    </a:lnL>
                    <a:lnR>
                      <a:noFill/>
                    </a:lnR>
                    <a:lnT>
                      <a:noFill/>
                    </a:lnT>
                    <a:lnB>
                      <a:noFill/>
                    </a:lnB>
                    <a:solidFill>
                      <a:srgbClr val="F2DCDB"/>
                    </a:solidFill>
                  </a:tcPr>
                </a:tc>
                <a:tc>
                  <a:txBody>
                    <a:bodyPr/>
                    <a:lstStyle/>
                    <a:p>
                      <a:pPr algn="ctr" fontAlgn="ctr"/>
                      <a:r>
                        <a:rPr lang="fi-FI" sz="800" b="0" i="0" u="none" strike="noStrike">
                          <a:solidFill>
                            <a:srgbClr val="000000"/>
                          </a:solidFill>
                          <a:effectLst/>
                          <a:latin typeface="Calibri" charset="0"/>
                        </a:rPr>
                        <a:t>18</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9°</a:t>
                      </a:r>
                    </a:p>
                  </a:txBody>
                  <a:tcPr marL="6871" marR="6871" marT="6871" marB="0" anchor="ctr">
                    <a:lnL>
                      <a:noFill/>
                    </a:lnL>
                    <a:lnR>
                      <a:noFill/>
                    </a:lnR>
                    <a:lnT>
                      <a:noFill/>
                    </a:lnT>
                    <a:lnB>
                      <a:noFill/>
                    </a:lnB>
                  </a:tcPr>
                </a:tc>
                <a:tc>
                  <a:txBody>
                    <a:bodyPr/>
                    <a:lstStyle/>
                    <a:p>
                      <a:pPr algn="ctr" fontAlgn="ctr"/>
                      <a:r>
                        <a:rPr lang="en-US" sz="800" b="0" i="0" u="none" strike="noStrike">
                          <a:solidFill>
                            <a:srgbClr val="000000"/>
                          </a:solidFill>
                          <a:effectLst/>
                          <a:latin typeface="Calibri" charset="0"/>
                        </a:rPr>
                        <a:t>19</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20</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21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22</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23</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3</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24</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25</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26</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27</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28</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7°</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5</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dirty="0">
                          <a:solidFill>
                            <a:srgbClr val="000000"/>
                          </a:solidFill>
                          <a:effectLst/>
                          <a:latin typeface="Calibri" charset="0"/>
                        </a:rPr>
                        <a:t>8</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9</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10</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5°</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11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12</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13</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14</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15</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16</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dirty="0">
                          <a:solidFill>
                            <a:srgbClr val="000000"/>
                          </a:solidFill>
                          <a:effectLst/>
                          <a:latin typeface="Calibri" charset="0"/>
                        </a:rPr>
                        <a:t>17</a:t>
                      </a:r>
                    </a:p>
                  </a:txBody>
                  <a:tcPr marL="6871" marR="6871" marT="6871" marB="0" anchor="ctr">
                    <a:lnL>
                      <a:noFill/>
                    </a:lnL>
                    <a:lnR>
                      <a:noFill/>
                    </a:lnR>
                    <a:lnT>
                      <a:noFill/>
                    </a:lnT>
                    <a:lnB>
                      <a:noFill/>
                    </a:lnB>
                    <a:solidFill>
                      <a:srgbClr val="FFC000"/>
                    </a:solidFill>
                  </a:tcPr>
                </a:tc>
                <a:tc>
                  <a:txBody>
                    <a:bodyPr/>
                    <a:lstStyle/>
                    <a:p>
                      <a:pPr algn="ctr" fontAlgn="ctr"/>
                      <a:r>
                        <a:rPr lang="fi-FI" sz="800" b="0" i="0" u="none" strike="noStrike">
                          <a:solidFill>
                            <a:srgbClr val="000000"/>
                          </a:solidFill>
                          <a:effectLst/>
                          <a:latin typeface="Calibri" charset="0"/>
                        </a:rPr>
                        <a:t>18</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3°</a:t>
                      </a:r>
                    </a:p>
                  </a:txBody>
                  <a:tcPr marL="6871" marR="6871" marT="6871" marB="0" anchor="ctr">
                    <a:lnL>
                      <a:noFill/>
                    </a:lnL>
                    <a:lnR>
                      <a:noFill/>
                    </a:lnR>
                    <a:lnT>
                      <a:noFill/>
                    </a:lnT>
                    <a:lnB>
                      <a:noFill/>
                    </a:lnB>
                  </a:tcPr>
                </a:tc>
                <a:tc>
                  <a:txBody>
                    <a:bodyPr/>
                    <a:lstStyle/>
                    <a:p>
                      <a:pPr algn="ctr" fontAlgn="ctr"/>
                      <a:r>
                        <a:rPr lang="is-IS" sz="800" b="0" i="0" u="none" strike="noStrike">
                          <a:solidFill>
                            <a:srgbClr val="000000"/>
                          </a:solidFill>
                          <a:effectLst/>
                          <a:latin typeface="Calibri" charset="0"/>
                        </a:rPr>
                        <a:t>29</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30</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31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32</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20</a:t>
                      </a:r>
                    </a:p>
                  </a:txBody>
                  <a:tcPr marL="6871" marR="6871" marT="6871" marB="0" anchor="ctr">
                    <a:lnL>
                      <a:noFill/>
                    </a:lnL>
                    <a:lnR>
                      <a:noFill/>
                    </a:lnR>
                    <a:lnT>
                      <a:noFill/>
                    </a:lnT>
                    <a:lnB>
                      <a:noFill/>
                    </a:lnB>
                    <a:solidFill>
                      <a:srgbClr val="FFC000"/>
                    </a:solidFill>
                  </a:tcPr>
                </a:tc>
                <a:tc>
                  <a:txBody>
                    <a:bodyPr/>
                    <a:lstStyle/>
                    <a:p>
                      <a:pPr algn="ctr" fontAlgn="ctr"/>
                      <a:r>
                        <a:rPr lang="cs-CZ" sz="800" b="0" i="0" u="none" strike="noStrike">
                          <a:solidFill>
                            <a:srgbClr val="000000"/>
                          </a:solidFill>
                          <a:effectLst/>
                          <a:latin typeface="Calibri" charset="0"/>
                        </a:rPr>
                        <a:t>21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22</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23</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24</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25</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26</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27</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35</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FF0000"/>
                          </a:solidFill>
                          <a:effectLst/>
                          <a:latin typeface="Calibri" charset="0"/>
                        </a:rPr>
                        <a:t>×</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37</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38</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1°</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is-IS" sz="800" b="0" i="0" u="none" strike="noStrike">
                          <a:solidFill>
                            <a:srgbClr val="000000"/>
                          </a:solidFill>
                          <a:effectLst/>
                          <a:latin typeface="Calibri" charset="0"/>
                        </a:rPr>
                        <a:t>29</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30</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31</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800" b="0" i="0" u="none" strike="noStrike">
                          <a:solidFill>
                            <a:srgbClr val="000000"/>
                          </a:solidFill>
                          <a:effectLst/>
                          <a:latin typeface="Calibri" charset="0"/>
                        </a:rPr>
                        <a:t>32</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33</a:t>
                      </a:r>
                    </a:p>
                  </a:txBody>
                  <a:tcPr marL="6871" marR="6871" marT="6871"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ru-RU" sz="800" b="0" i="0" u="none" strike="noStrike">
                          <a:solidFill>
                            <a:srgbClr val="000000"/>
                          </a:solidFill>
                          <a:effectLst/>
                          <a:latin typeface="Calibri" charset="0"/>
                        </a:rPr>
                        <a:t>34</a:t>
                      </a:r>
                    </a:p>
                  </a:txBody>
                  <a:tcPr marL="6871" marR="6871" marT="6871"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35</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800" b="0" i="0" u="none" strike="noStrike">
                          <a:solidFill>
                            <a:srgbClr val="000000"/>
                          </a:solidFill>
                          <a:effectLst/>
                          <a:latin typeface="Calibri" charset="0"/>
                        </a:rPr>
                        <a:t>36</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800" b="0" i="0" u="none" strike="noStrike">
                          <a:solidFill>
                            <a:srgbClr val="000000"/>
                          </a:solidFill>
                          <a:effectLst/>
                          <a:latin typeface="Calibri" charset="0"/>
                        </a:rPr>
                        <a:t>37</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38</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uk-UA" sz="800" b="0" i="0" u="none" strike="noStrike">
                          <a:solidFill>
                            <a:srgbClr val="000000"/>
                          </a:solidFill>
                          <a:effectLst/>
                          <a:latin typeface="Calibri" charset="0"/>
                        </a:rPr>
                        <a:t>39</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40</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41</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800" b="0" i="0" u="none" strike="noStrike">
                          <a:solidFill>
                            <a:srgbClr val="000000"/>
                          </a:solidFill>
                          <a:effectLst/>
                          <a:latin typeface="Calibri" charset="0"/>
                        </a:rPr>
                        <a:t>42</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43</a:t>
                      </a:r>
                    </a:p>
                  </a:txBody>
                  <a:tcPr marL="6871" marR="6871" marT="6871"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44</a:t>
                      </a:r>
                    </a:p>
                  </a:txBody>
                  <a:tcPr marL="6871" marR="6871" marT="6871"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45</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46</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47</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800" b="0" i="0" u="none" strike="noStrike">
                          <a:solidFill>
                            <a:srgbClr val="000000"/>
                          </a:solidFill>
                          <a:effectLst/>
                          <a:latin typeface="Calibri" charset="0"/>
                        </a:rPr>
                        <a:t>48</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uk-UA" sz="800" b="0" i="0" u="none" strike="noStrike">
                          <a:solidFill>
                            <a:srgbClr val="000000"/>
                          </a:solidFill>
                          <a:effectLst/>
                          <a:latin typeface="Calibri" charset="0"/>
                        </a:rPr>
                        <a:t>39</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40</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41</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42</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50</a:t>
                      </a:r>
                    </a:p>
                  </a:txBody>
                  <a:tcPr marL="6871" marR="6871" marT="6871" marB="0" anchor="ctr">
                    <a:lnL>
                      <a:noFill/>
                    </a:lnL>
                    <a:lnR>
                      <a:noFill/>
                    </a:lnR>
                    <a:lnT>
                      <a:noFill/>
                    </a:lnT>
                    <a:lnB>
                      <a:noFill/>
                    </a:lnB>
                    <a:solidFill>
                      <a:srgbClr val="FFC000"/>
                    </a:solidFill>
                  </a:tcPr>
                </a:tc>
                <a:tc>
                  <a:txBody>
                    <a:bodyPr/>
                    <a:lstStyle/>
                    <a:p>
                      <a:pPr algn="ctr" fontAlgn="ctr"/>
                      <a:r>
                        <a:rPr lang="uk-UA" sz="800" b="0" i="0" u="none" strike="noStrike">
                          <a:solidFill>
                            <a:srgbClr val="000000"/>
                          </a:solidFill>
                          <a:effectLst/>
                          <a:latin typeface="Calibri" charset="0"/>
                        </a:rPr>
                        <a:t>51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52</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53</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54</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55</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56</a:t>
                      </a:r>
                    </a:p>
                  </a:txBody>
                  <a:tcPr marL="6871" marR="6871" marT="6871" marB="0" anchor="ctr">
                    <a:lnL>
                      <a:noFill/>
                    </a:lnL>
                    <a:lnR>
                      <a:noFill/>
                    </a:lnR>
                    <a:lnT>
                      <a:noFill/>
                    </a:lnT>
                    <a:lnB>
                      <a:noFill/>
                    </a:lnB>
                    <a:solidFill>
                      <a:srgbClr val="FFC000"/>
                    </a:solidFill>
                  </a:tcPr>
                </a:tc>
                <a:tc>
                  <a:txBody>
                    <a:bodyPr/>
                    <a:lstStyle/>
                    <a:p>
                      <a:pPr algn="ctr" fontAlgn="ctr"/>
                      <a:r>
                        <a:rPr lang="ru-RU" sz="800" b="0" i="0" u="none" strike="noStrike">
                          <a:solidFill>
                            <a:srgbClr val="000000"/>
                          </a:solidFill>
                          <a:effectLst/>
                          <a:latin typeface="Calibri" charset="0"/>
                        </a:rPr>
                        <a:t>57</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45</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FF0000"/>
                          </a:solidFill>
                          <a:effectLst/>
                          <a:latin typeface="Calibri" charset="0"/>
                        </a:rPr>
                        <a:t>×</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47</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48</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59</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60</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62</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63</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64</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65</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66</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67</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68</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69</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70</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71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72</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cs-CZ" sz="800" b="0" i="0" u="none" strike="noStrike">
                          <a:solidFill>
                            <a:srgbClr val="000000"/>
                          </a:solidFill>
                          <a:effectLst/>
                          <a:latin typeface="Calibri" charset="0"/>
                        </a:rPr>
                        <a:t>49</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50</a:t>
                      </a:r>
                    </a:p>
                  </a:txBody>
                  <a:tcPr marL="6871" marR="6871" marT="6871" marB="0" anchor="ctr">
                    <a:lnL>
                      <a:noFill/>
                    </a:lnL>
                    <a:lnR>
                      <a:noFill/>
                    </a:lnR>
                    <a:lnT>
                      <a:noFill/>
                    </a:lnT>
                    <a:lnB>
                      <a:noFill/>
                    </a:lnB>
                    <a:solidFill>
                      <a:srgbClr val="D8E4BC"/>
                    </a:solidFill>
                  </a:tcPr>
                </a:tc>
                <a:tc>
                  <a:txBody>
                    <a:bodyPr/>
                    <a:lstStyle/>
                    <a:p>
                      <a:pPr algn="ctr" fontAlgn="ctr"/>
                      <a:r>
                        <a:rPr lang="uk-UA" sz="800" b="0" i="0" u="none" strike="noStrike">
                          <a:solidFill>
                            <a:srgbClr val="000000"/>
                          </a:solidFill>
                          <a:effectLst/>
                          <a:latin typeface="Calibri" charset="0"/>
                        </a:rPr>
                        <a:t>51</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52</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53</a:t>
                      </a:r>
                    </a:p>
                  </a:txBody>
                  <a:tcPr marL="6871" marR="6871" marT="6871" marB="0" anchor="ctr">
                    <a:lnL>
                      <a:noFill/>
                    </a:lnL>
                    <a:lnR>
                      <a:noFill/>
                    </a:lnR>
                    <a:lnT>
                      <a:noFill/>
                    </a:lnT>
                    <a:lnB>
                      <a:noFill/>
                    </a:lnB>
                    <a:solidFill>
                      <a:srgbClr val="D8E4BC"/>
                    </a:solidFill>
                  </a:tcPr>
                </a:tc>
                <a:tc>
                  <a:txBody>
                    <a:bodyPr/>
                    <a:lstStyle/>
                    <a:p>
                      <a:pPr algn="ctr" fontAlgn="ctr"/>
                      <a:r>
                        <a:rPr lang="ru-RU" sz="800" b="0" i="0" u="none" strike="noStrike">
                          <a:solidFill>
                            <a:srgbClr val="000000"/>
                          </a:solidFill>
                          <a:effectLst/>
                          <a:latin typeface="Calibri" charset="0"/>
                        </a:rPr>
                        <a:t>74</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75</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54</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55</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56</a:t>
                      </a:r>
                    </a:p>
                  </a:txBody>
                  <a:tcPr marL="6871" marR="6871" marT="6871" marB="0" anchor="ctr">
                    <a:lnL>
                      <a:noFill/>
                    </a:lnL>
                    <a:lnR>
                      <a:noFill/>
                    </a:lnR>
                    <a:lnT>
                      <a:noFill/>
                    </a:lnT>
                    <a:lnB>
                      <a:noFill/>
                    </a:lnB>
                    <a:solidFill>
                      <a:srgbClr val="FFFF99"/>
                    </a:solidFill>
                  </a:tcPr>
                </a:tc>
                <a:tc>
                  <a:txBody>
                    <a:bodyPr/>
                    <a:lstStyle/>
                    <a:p>
                      <a:pPr algn="ctr" fontAlgn="ctr"/>
                      <a:r>
                        <a:rPr lang="ru-RU" sz="800" b="0" i="0" u="none" strike="noStrike">
                          <a:solidFill>
                            <a:srgbClr val="000000"/>
                          </a:solidFill>
                          <a:effectLst/>
                          <a:latin typeface="Calibri" charset="0"/>
                        </a:rPr>
                        <a:t>57</a:t>
                      </a:r>
                    </a:p>
                  </a:txBody>
                  <a:tcPr marL="6871" marR="6871" marT="6871" marB="0" anchor="ctr">
                    <a:lnL>
                      <a:noFill/>
                    </a:lnL>
                    <a:lnR>
                      <a:noFill/>
                    </a:lnR>
                    <a:lnT>
                      <a:noFill/>
                    </a:lnT>
                    <a:lnB>
                      <a:noFill/>
                    </a:lnB>
                    <a:solidFill>
                      <a:srgbClr val="FFFF99"/>
                    </a:solidFill>
                  </a:tcPr>
                </a:tc>
                <a:tc>
                  <a:txBody>
                    <a:bodyPr/>
                    <a:lstStyle/>
                    <a:p>
                      <a:pPr algn="ctr" fontAlgn="ctr"/>
                      <a:r>
                        <a:rPr lang="ru-RU" sz="800" b="0" i="0" u="none" strike="noStrike">
                          <a:solidFill>
                            <a:srgbClr val="000000"/>
                          </a:solidFill>
                          <a:effectLst/>
                          <a:latin typeface="Calibri" charset="0"/>
                        </a:rPr>
                        <a:t>58</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59</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60</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61</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62</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63</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64</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65</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66</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67</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68</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69</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70</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71</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72</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ja-JP" altLang="en-US" sz="800" b="1" i="0" u="none" strike="noStrike">
                          <a:solidFill>
                            <a:srgbClr val="000000"/>
                          </a:solidFill>
                          <a:effectLst/>
                          <a:latin typeface="Calibri" charset="0"/>
                        </a:rPr>
                        <a:t>下鼻側</a:t>
                      </a:r>
                    </a:p>
                  </a:txBody>
                  <a:tcPr marL="6871" marR="6871" marT="6871"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73</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ru-RU" sz="800" b="0" i="0" u="none" strike="noStrike">
                          <a:solidFill>
                            <a:srgbClr val="000000"/>
                          </a:solidFill>
                          <a:effectLst/>
                          <a:latin typeface="Calibri" charset="0"/>
                        </a:rPr>
                        <a:t>74</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75</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76</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gridSpan="2">
                  <a:txBody>
                    <a:bodyPr/>
                    <a:lstStyle/>
                    <a:p>
                      <a:pPr algn="ctr" fontAlgn="ctr"/>
                      <a:r>
                        <a:rPr lang="ja-JP" altLang="en-US" sz="800" b="1" i="0" u="none" strike="noStrike">
                          <a:solidFill>
                            <a:srgbClr val="000000"/>
                          </a:solidFill>
                          <a:effectLst/>
                          <a:latin typeface="Calibri" charset="0"/>
                        </a:rPr>
                        <a:t>下耳側</a:t>
                      </a:r>
                    </a:p>
                  </a:txBody>
                  <a:tcPr marL="6871" marR="6871" marT="6871" marB="0" anchor="ctr">
                    <a:lnL>
                      <a:noFill/>
                    </a:lnL>
                    <a:lnR>
                      <a:noFill/>
                    </a:lnR>
                    <a:lnT>
                      <a:noFill/>
                    </a:lnT>
                    <a:lnB>
                      <a:noFill/>
                    </a:lnB>
                    <a:solidFill>
                      <a:srgbClr val="FFFF99"/>
                    </a:solidFill>
                  </a:tcPr>
                </a:tc>
                <a:tc hMerge="1">
                  <a:txBody>
                    <a:bodyPr/>
                    <a:lstStyle/>
                    <a:p>
                      <a:endParaRPr lang="en-US"/>
                    </a:p>
                  </a:txBody>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zh-TW" altLang="en-US" sz="900" b="1" i="0" u="none" strike="noStrike" dirty="0">
                          <a:solidFill>
                            <a:srgbClr val="000000"/>
                          </a:solidFill>
                          <a:effectLst/>
                          <a:latin typeface="Calibri" charset="0"/>
                        </a:rPr>
                        <a:t>右眼</a:t>
                      </a:r>
                    </a:p>
                  </a:txBody>
                  <a:tcPr marL="6871" marR="6871" marT="6871" marB="0" anchor="ctr">
                    <a:lnL>
                      <a:noFill/>
                    </a:lnL>
                    <a:lnR>
                      <a:noFill/>
                    </a:lnR>
                    <a:lnT>
                      <a:noFill/>
                    </a:lnT>
                    <a:lnB>
                      <a:noFill/>
                    </a:lnB>
                  </a:tcP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charset="0"/>
                      </a:endParaRPr>
                    </a:p>
                  </a:txBody>
                  <a:tcPr marL="6871" marR="6871" marT="6871" marB="0" anchor="ctr">
                    <a:lnL>
                      <a:noFill/>
                    </a:lnL>
                    <a:lnR>
                      <a:noFill/>
                    </a:lnR>
                    <a:lnT>
                      <a:noFill/>
                    </a:lnT>
                    <a:lnB>
                      <a:noFill/>
                    </a:lnB>
                  </a:tcPr>
                </a:tc>
              </a:tr>
            </a:tbl>
          </a:graphicData>
        </a:graphic>
      </p:graphicFrame>
    </p:spTree>
    <p:extLst>
      <p:ext uri="{BB962C8B-B14F-4D97-AF65-F5344CB8AC3E}">
        <p14:creationId xmlns:p14="http://schemas.microsoft.com/office/powerpoint/2010/main" val="1845470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345852001"/>
              </p:ext>
            </p:extLst>
          </p:nvPr>
        </p:nvGraphicFramePr>
        <p:xfrm>
          <a:off x="667754" y="1929784"/>
          <a:ext cx="3699107" cy="3975294"/>
        </p:xfrm>
        <a:graphic>
          <a:graphicData uri="http://schemas.openxmlformats.org/drawingml/2006/table">
            <a:tbl>
              <a:tblPr/>
              <a:tblGrid>
                <a:gridCol w="217595"/>
                <a:gridCol w="217595"/>
                <a:gridCol w="217595"/>
                <a:gridCol w="217595"/>
                <a:gridCol w="217595"/>
                <a:gridCol w="217595"/>
                <a:gridCol w="217595"/>
                <a:gridCol w="217595"/>
                <a:gridCol w="217595"/>
                <a:gridCol w="217595"/>
                <a:gridCol w="217595"/>
                <a:gridCol w="217595"/>
                <a:gridCol w="217595"/>
                <a:gridCol w="217595"/>
                <a:gridCol w="217595"/>
                <a:gridCol w="217595"/>
                <a:gridCol w="217595"/>
              </a:tblGrid>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27°</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21°</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15°</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9°</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7°</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5°</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3°</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1°</a:t>
                      </a: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ja-JP" altLang="en-US" sz="1100" b="1" i="0" u="none" strike="noStrike">
                          <a:solidFill>
                            <a:srgbClr val="000000"/>
                          </a:solidFill>
                          <a:effectLst/>
                          <a:latin typeface="Calibri" charset="0"/>
                        </a:rPr>
                        <a:t>上鼻側</a:t>
                      </a:r>
                    </a:p>
                  </a:txBody>
                  <a:tcPr marL="8369" marR="8369" marT="8369"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FF0000"/>
                          </a:solidFill>
                          <a:effectLst/>
                          <a:latin typeface="Calibri" charset="0"/>
                        </a:rPr>
                        <a:t>1</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3</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4</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gridSpan="2">
                  <a:txBody>
                    <a:bodyPr/>
                    <a:lstStyle/>
                    <a:p>
                      <a:pPr algn="ctr" fontAlgn="ctr"/>
                      <a:r>
                        <a:rPr lang="ja-JP" altLang="en-US" sz="1100" b="1" i="0" u="none" strike="noStrike">
                          <a:solidFill>
                            <a:srgbClr val="000000"/>
                          </a:solidFill>
                          <a:effectLst/>
                          <a:latin typeface="Calibri" charset="0"/>
                        </a:rPr>
                        <a:t>上耳側</a:t>
                      </a:r>
                    </a:p>
                  </a:txBody>
                  <a:tcPr marL="8369" marR="8369" marT="8369" marB="0" anchor="ctr">
                    <a:lnL>
                      <a:noFill/>
                    </a:lnL>
                    <a:lnR>
                      <a:noFill/>
                    </a:lnR>
                    <a:lnT>
                      <a:noFill/>
                    </a:lnT>
                    <a:lnB>
                      <a:noFill/>
                    </a:lnB>
                    <a:solidFill>
                      <a:srgbClr val="F2DCDB"/>
                    </a:solidFill>
                  </a:tcPr>
                </a:tc>
                <a:tc hMerge="1">
                  <a:txBody>
                    <a:bodyPr/>
                    <a:lstStyle/>
                    <a:p>
                      <a:endParaRPr lang="en-US"/>
                    </a:p>
                  </a:txBody>
                  <a:tcPr/>
                </a:tc>
              </a:tr>
              <a:tr h="209226">
                <a:tc>
                  <a:txBody>
                    <a:bodyPr/>
                    <a:lstStyle/>
                    <a:p>
                      <a:pPr algn="ctr" fontAlgn="ctr"/>
                      <a:r>
                        <a:rPr lang="it-IT" sz="1100" b="0" i="0" u="none" strike="noStrike">
                          <a:solidFill>
                            <a:srgbClr val="000000"/>
                          </a:solidFill>
                          <a:effectLst/>
                          <a:latin typeface="Calibri" charset="0"/>
                        </a:rPr>
                        <a:t>21°</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5</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6</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7</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8</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9</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10</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15°</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a:solidFill>
                            <a:srgbClr val="000000"/>
                          </a:solidFill>
                          <a:effectLst/>
                          <a:latin typeface="Calibri" charset="0"/>
                        </a:rPr>
                        <a:t>11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12</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13</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14</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15</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16</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17</a:t>
                      </a:r>
                    </a:p>
                  </a:txBody>
                  <a:tcPr marL="8369" marR="8369" marT="8369" marB="0" anchor="ctr">
                    <a:lnL>
                      <a:noFill/>
                    </a:lnL>
                    <a:lnR>
                      <a:noFill/>
                    </a:lnR>
                    <a:lnT>
                      <a:noFill/>
                    </a:lnT>
                    <a:lnB>
                      <a:noFill/>
                    </a:lnB>
                    <a:solidFill>
                      <a:srgbClr val="F2DCDB"/>
                    </a:solidFill>
                  </a:tcPr>
                </a:tc>
                <a:tc>
                  <a:txBody>
                    <a:bodyPr/>
                    <a:lstStyle/>
                    <a:p>
                      <a:pPr algn="ctr" fontAlgn="ctr"/>
                      <a:r>
                        <a:rPr lang="fi-FI" sz="1100" b="0" i="0" u="none" strike="noStrike">
                          <a:solidFill>
                            <a:srgbClr val="000000"/>
                          </a:solidFill>
                          <a:effectLst/>
                          <a:latin typeface="Calibri" charset="0"/>
                        </a:rPr>
                        <a:t>18</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9°</a:t>
                      </a:r>
                    </a:p>
                  </a:txBody>
                  <a:tcPr marL="8369" marR="8369" marT="8369"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charset="0"/>
                        </a:rPr>
                        <a:t>19</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20</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a:solidFill>
                            <a:srgbClr val="000000"/>
                          </a:solidFill>
                          <a:effectLst/>
                          <a:latin typeface="Calibri" charset="0"/>
                        </a:rPr>
                        <a:t>21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dirty="0">
                          <a:solidFill>
                            <a:srgbClr val="000000"/>
                          </a:solidFill>
                          <a:effectLst/>
                          <a:latin typeface="Calibri" charset="0"/>
                        </a:rPr>
                        <a:t>22</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23</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dirty="0">
                          <a:solidFill>
                            <a:srgbClr val="000000"/>
                          </a:solidFill>
                          <a:effectLst/>
                          <a:latin typeface="Calibri" charset="0"/>
                        </a:rPr>
                        <a:t>3</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100" b="0" i="0" u="none" strike="noStrike" dirty="0">
                          <a:solidFill>
                            <a:srgbClr val="000000"/>
                          </a:solidFill>
                          <a:effectLst/>
                          <a:latin typeface="Calibri" charset="0"/>
                        </a:rPr>
                        <a:t>24</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25</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26</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27</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28</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7°</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3</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5°</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fi-FI" sz="1100" b="0" i="0" u="none" strike="noStrike" dirty="0" smtClean="0">
                          <a:solidFill>
                            <a:srgbClr val="000000"/>
                          </a:solidFill>
                          <a:effectLst/>
                          <a:latin typeface="Calibri" charset="0"/>
                        </a:rPr>
                        <a:t>4</a:t>
                      </a:r>
                      <a:endParaRPr lang="fi-FI"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3°</a:t>
                      </a:r>
                    </a:p>
                  </a:txBody>
                  <a:tcPr marL="8369" marR="8369" marT="8369" marB="0" anchor="ctr">
                    <a:lnL>
                      <a:noFill/>
                    </a:lnL>
                    <a:lnR>
                      <a:noFill/>
                    </a:lnR>
                    <a:lnT>
                      <a:noFill/>
                    </a:lnT>
                    <a:lnB>
                      <a:noFill/>
                    </a:lnB>
                  </a:tcPr>
                </a:tc>
                <a:tc>
                  <a:txBody>
                    <a:bodyPr/>
                    <a:lstStyle/>
                    <a:p>
                      <a:pPr algn="ctr" fontAlgn="ctr"/>
                      <a:r>
                        <a:rPr lang="is-IS" sz="1100" b="0" i="0" u="none" strike="noStrike">
                          <a:solidFill>
                            <a:srgbClr val="000000"/>
                          </a:solidFill>
                          <a:effectLst/>
                          <a:latin typeface="Calibri" charset="0"/>
                        </a:rPr>
                        <a:t>29</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30</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31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32</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fi-FI" sz="1100" b="0" i="0" u="none" strike="noStrike" dirty="0" smtClean="0">
                          <a:solidFill>
                            <a:srgbClr val="000000"/>
                          </a:solidFill>
                          <a:effectLst/>
                          <a:latin typeface="Calibri" charset="0"/>
                        </a:rPr>
                        <a:t>4</a:t>
                      </a:r>
                      <a:endParaRPr lang="fi-FI"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a:solidFill>
                            <a:srgbClr val="000000"/>
                          </a:solidFill>
                          <a:effectLst/>
                          <a:latin typeface="Calibri" charset="0"/>
                        </a:rPr>
                        <a:t>35</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FF0000"/>
                          </a:solidFill>
                          <a:effectLst/>
                          <a:latin typeface="Calibri" charset="0"/>
                        </a:rPr>
                        <a:t>×</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37</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38</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1°</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0" i="0" u="none" strike="noStrike" dirty="0" smtClean="0">
                          <a:solidFill>
                            <a:srgbClr val="000000"/>
                          </a:solidFill>
                          <a:effectLst/>
                          <a:latin typeface="Calibri" charset="0"/>
                        </a:rPr>
                        <a:t>2</a:t>
                      </a:r>
                      <a:endParaRPr lang="ru-RU"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100" b="0" i="0" u="none" strike="noStrike" dirty="0" smtClean="0">
                          <a:solidFill>
                            <a:srgbClr val="000000"/>
                          </a:solidFill>
                          <a:effectLst/>
                          <a:latin typeface="Calibri" charset="0"/>
                        </a:rPr>
                        <a:t>2</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uk-UA"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5</a:t>
                      </a:r>
                      <a:endParaRPr lang="ru-RU"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100" b="0" i="0" u="none" strike="noStrike" dirty="0" smtClean="0">
                          <a:solidFill>
                            <a:srgbClr val="000000"/>
                          </a:solidFill>
                          <a:effectLst/>
                          <a:latin typeface="Calibri" charset="0"/>
                        </a:rPr>
                        <a:t>2</a:t>
                      </a:r>
                      <a:endParaRPr lang="cs-CZ"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en-US" sz="1100" b="0" i="0" u="none" strike="noStrike" dirty="0" smtClean="0">
                          <a:solidFill>
                            <a:srgbClr val="000000"/>
                          </a:solidFill>
                          <a:effectLst/>
                          <a:latin typeface="Calibri" charset="0"/>
                        </a:rPr>
                        <a:t>2</a:t>
                      </a:r>
                      <a:endParaRPr lang="uk-UA"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is-IS" sz="1100" b="0" i="0" u="none" strike="noStrike" dirty="0" smtClean="0">
                          <a:solidFill>
                            <a:srgbClr val="000000"/>
                          </a:solidFill>
                          <a:effectLst/>
                          <a:latin typeface="Calibri" charset="0"/>
                        </a:rPr>
                        <a:t>7</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ru-RU" sz="1100" b="0" i="0" u="none" strike="noStrike" dirty="0" smtClean="0">
                          <a:solidFill>
                            <a:srgbClr val="000000"/>
                          </a:solidFill>
                          <a:effectLst/>
                          <a:latin typeface="Calibri" charset="0"/>
                        </a:rPr>
                        <a:t>5</a:t>
                      </a:r>
                      <a:endParaRPr lang="ru-RU"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en-US" sz="1100" b="0" i="0" u="none" strike="noStrike" dirty="0">
                          <a:solidFill>
                            <a:srgbClr val="000000"/>
                          </a:solidFill>
                          <a:effectLst/>
                          <a:latin typeface="Calibri" charset="0"/>
                        </a:rPr>
                        <a:t>45</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FF0000"/>
                          </a:solidFill>
                          <a:effectLst/>
                          <a:latin typeface="Calibri" charset="0"/>
                        </a:rPr>
                        <a:t>×</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47</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48</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7</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en-US" sz="1100" b="0" i="0" u="none" strike="noStrike" dirty="0" smtClean="0">
                          <a:solidFill>
                            <a:srgbClr val="000000"/>
                          </a:solidFill>
                          <a:effectLst/>
                          <a:latin typeface="Calibri" charset="0"/>
                        </a:rPr>
                        <a:t>1</a:t>
                      </a:r>
                      <a:endParaRPr lang="ru-RU"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7</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u="none" strike="noStrike" dirty="0">
                          <a:effectLst/>
                        </a:rPr>
                        <a:t>7</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3</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5</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5</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63</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64</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65</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66</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3</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70</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71</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72</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ja-JP" altLang="en-US" sz="1100" b="1" i="0" u="none" strike="noStrike">
                          <a:solidFill>
                            <a:srgbClr val="000000"/>
                          </a:solidFill>
                          <a:effectLst/>
                          <a:latin typeface="Calibri" charset="0"/>
                        </a:rPr>
                        <a:t>下鼻側</a:t>
                      </a:r>
                    </a:p>
                  </a:txBody>
                  <a:tcPr marL="8369" marR="8369" marT="8369"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3</a:t>
                      </a:r>
                      <a:endParaRPr lang="ru-RU"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75</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76</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gridSpan="2">
                  <a:txBody>
                    <a:bodyPr/>
                    <a:lstStyle/>
                    <a:p>
                      <a:pPr algn="ctr" fontAlgn="ctr"/>
                      <a:r>
                        <a:rPr lang="ja-JP" altLang="en-US" sz="1100" b="1" i="0" u="none" strike="noStrike">
                          <a:solidFill>
                            <a:srgbClr val="000000"/>
                          </a:solidFill>
                          <a:effectLst/>
                          <a:latin typeface="Calibri" charset="0"/>
                        </a:rPr>
                        <a:t>下耳側</a:t>
                      </a:r>
                    </a:p>
                  </a:txBody>
                  <a:tcPr marL="8369" marR="8369" marT="8369" marB="0" anchor="ctr">
                    <a:lnL>
                      <a:noFill/>
                    </a:lnL>
                    <a:lnR>
                      <a:noFill/>
                    </a:lnR>
                    <a:lnT>
                      <a:noFill/>
                    </a:lnT>
                    <a:lnB>
                      <a:noFill/>
                    </a:lnB>
                    <a:solidFill>
                      <a:srgbClr val="FFFF99"/>
                    </a:solidFill>
                  </a:tcPr>
                </a:tc>
                <a:tc hMerge="1">
                  <a:txBody>
                    <a:bodyPr/>
                    <a:lstStyle/>
                    <a:p>
                      <a:endParaRPr lang="en-US"/>
                    </a:p>
                  </a:txBody>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zh-TW" altLang="en-US" sz="1100" b="1" i="0" u="none" strike="noStrike" dirty="0">
                          <a:solidFill>
                            <a:srgbClr val="000000"/>
                          </a:solidFill>
                          <a:effectLst/>
                          <a:latin typeface="Calibri" charset="0"/>
                        </a:rPr>
                        <a:t>右眼</a:t>
                      </a:r>
                    </a:p>
                  </a:txBody>
                  <a:tcPr marL="8369" marR="8369" marT="8369" marB="0" anchor="ctr">
                    <a:lnL>
                      <a:noFill/>
                    </a:lnL>
                    <a:lnR>
                      <a:noFill/>
                    </a:lnR>
                    <a:lnT>
                      <a:noFill/>
                    </a:lnT>
                    <a:lnB>
                      <a:noFill/>
                    </a:lnB>
                  </a:tcPr>
                </a:tc>
                <a:tc hMerge="1">
                  <a:txBody>
                    <a:bodyPr/>
                    <a:lstStyle/>
                    <a:p>
                      <a:endParaRPr lang="en-US"/>
                    </a:p>
                  </a:txBody>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tcPr>
                </a:tc>
              </a:tr>
            </a:tbl>
          </a:graphicData>
        </a:graphic>
      </p:graphicFrame>
      <p:graphicFrame>
        <p:nvGraphicFramePr>
          <p:cNvPr id="4" name="Table 3"/>
          <p:cNvGraphicFramePr>
            <a:graphicFrameLocks noGrp="1"/>
          </p:cNvGraphicFramePr>
          <p:nvPr/>
        </p:nvGraphicFramePr>
        <p:xfrm>
          <a:off x="4827671" y="2129966"/>
          <a:ext cx="2971800" cy="3232785"/>
        </p:xfrm>
        <a:graphic>
          <a:graphicData uri="http://schemas.openxmlformats.org/drawingml/2006/table">
            <a:tbl>
              <a:tblPr>
                <a:tableStyleId>{5C22544A-7EE6-4342-B048-85BDC9FD1C3A}</a:tableStyleId>
              </a:tblPr>
              <a:tblGrid>
                <a:gridCol w="247650"/>
                <a:gridCol w="247650"/>
                <a:gridCol w="247650"/>
                <a:gridCol w="247650"/>
                <a:gridCol w="247650"/>
                <a:gridCol w="247650"/>
                <a:gridCol w="247650"/>
                <a:gridCol w="247650"/>
                <a:gridCol w="247650"/>
                <a:gridCol w="247650"/>
                <a:gridCol w="247650"/>
                <a:gridCol w="247650"/>
              </a:tblGrid>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6098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FF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t-IT" sz="800" u="none" strike="noStrike">
                          <a:effectLst/>
                        </a:rPr>
                        <a:t>10°</a:t>
                      </a:r>
                      <a:endParaRPr lang="it-IT"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FF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6098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32956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zh-TW" altLang="en-US" sz="1100" u="none" strike="noStrike">
                          <a:effectLst/>
                        </a:rPr>
                        <a:t>右眼</a:t>
                      </a:r>
                      <a:endParaRPr lang="zh-TW" altLang="en-US" sz="11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dirty="0">
                        <a:solidFill>
                          <a:srgbClr val="000000"/>
                        </a:solidFill>
                        <a:effectLst/>
                        <a:latin typeface="Calibri" charset="0"/>
                      </a:endParaRPr>
                    </a:p>
                  </a:txBody>
                  <a:tcPr marL="9525" marR="9525" marT="9525" marB="0" anchor="ctr"/>
                </a:tc>
              </a:tr>
            </a:tbl>
          </a:graphicData>
        </a:graphic>
      </p:graphicFrame>
    </p:spTree>
    <p:extLst>
      <p:ext uri="{BB962C8B-B14F-4D97-AF65-F5344CB8AC3E}">
        <p14:creationId xmlns:p14="http://schemas.microsoft.com/office/powerpoint/2010/main" val="1657426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68510773"/>
              </p:ext>
            </p:extLst>
          </p:nvPr>
        </p:nvGraphicFramePr>
        <p:xfrm>
          <a:off x="845031" y="2273531"/>
          <a:ext cx="3394046" cy="3263501"/>
        </p:xfrm>
        <a:graphic>
          <a:graphicData uri="http://schemas.openxmlformats.org/drawingml/2006/table">
            <a:tbl>
              <a:tblPr>
                <a:tableStyleId>{5C22544A-7EE6-4342-B048-85BDC9FD1C3A}</a:tableStyleId>
              </a:tblPr>
              <a:tblGrid>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FF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dirty="0">
                          <a:effectLst/>
                        </a:rPr>
                        <a:t> </a:t>
                      </a:r>
                      <a:endParaRPr lang="sk-SK" sz="800" b="0" i="0" u="none" strike="noStrike" dirty="0">
                        <a:solidFill>
                          <a:srgbClr val="000000"/>
                        </a:solidFill>
                        <a:effectLst/>
                        <a:latin typeface="Calibri" charset="0"/>
                      </a:endParaRPr>
                    </a:p>
                  </a:txBody>
                  <a:tcPr marL="8703" marR="8703" marT="8703" marB="0" anchor="ctr"/>
                </a:tc>
                <a:tc>
                  <a:txBody>
                    <a:bodyPr/>
                    <a:lstStyle/>
                    <a:p>
                      <a:pPr algn="ctr" fontAlgn="ctr"/>
                      <a:r>
                        <a:rPr lang="sk-SK" sz="800" u="none" strike="noStrike" dirty="0">
                          <a:effectLst/>
                        </a:rPr>
                        <a:t> </a:t>
                      </a:r>
                      <a:endParaRPr lang="sk-SK"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smtClean="0">
                          <a:effectLst/>
                        </a:rPr>
                        <a:t>6</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smtClean="0">
                          <a:effectLst/>
                        </a:rPr>
                        <a:t>6</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sk-SK" sz="800" u="none" strike="noStrike">
                          <a:effectLst/>
                        </a:rPr>
                        <a:t> </a:t>
                      </a:r>
                      <a:endParaRPr lang="sk-SK" sz="800" b="0" i="0" u="none" strike="noStrike">
                        <a:solidFill>
                          <a:srgbClr val="FF0000"/>
                        </a:solidFill>
                        <a:effectLst/>
                        <a:latin typeface="Calibri" charset="0"/>
                      </a:endParaRPr>
                    </a:p>
                  </a:txBody>
                  <a:tcPr marL="8703" marR="8703" marT="8703" marB="0" anchor="ct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zh-TW" altLang="en-US" sz="1000" u="none" strike="noStrike">
                          <a:effectLst/>
                        </a:rPr>
                        <a:t>右眼</a:t>
                      </a:r>
                      <a:endParaRPr lang="zh-TW" altLang="en-US" sz="10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91059504"/>
              </p:ext>
            </p:extLst>
          </p:nvPr>
        </p:nvGraphicFramePr>
        <p:xfrm>
          <a:off x="4818647" y="2357468"/>
          <a:ext cx="2971800" cy="3095625"/>
        </p:xfrm>
        <a:graphic>
          <a:graphicData uri="http://schemas.openxmlformats.org/drawingml/2006/table">
            <a:tbl>
              <a:tblPr>
                <a:tableStyleId>{5C22544A-7EE6-4342-B048-85BDC9FD1C3A}</a:tableStyleId>
              </a:tblPr>
              <a:tblGrid>
                <a:gridCol w="247650"/>
                <a:gridCol w="247650"/>
                <a:gridCol w="247650"/>
                <a:gridCol w="247650"/>
                <a:gridCol w="247650"/>
                <a:gridCol w="247650"/>
                <a:gridCol w="247650"/>
                <a:gridCol w="247650"/>
                <a:gridCol w="247650"/>
                <a:gridCol w="247650"/>
                <a:gridCol w="247650"/>
                <a:gridCol w="247650"/>
              </a:tblGrid>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a:t>
                      </a:r>
                      <a:endParaRPr lang="en-US" sz="800" b="0" i="0" u="none" strike="noStrike">
                        <a:solidFill>
                          <a:srgbClr val="FF0000"/>
                        </a:solidFill>
                        <a:effectLst/>
                        <a:latin typeface="Calibri" charset="0"/>
                      </a:endParaRPr>
                    </a:p>
                  </a:txBody>
                  <a:tcPr marL="9525" marR="9525" marT="9525" marB="0" anchor="ctr"/>
                </a:tc>
                <a:tc>
                  <a:txBody>
                    <a:bodyPr/>
                    <a:lstStyle/>
                    <a:p>
                      <a:pPr algn="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8</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10</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11</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12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13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fi-FI" sz="800" u="none" strike="noStrike">
                          <a:effectLst/>
                        </a:rPr>
                        <a:t>18</a:t>
                      </a:r>
                      <a:endParaRPr lang="fi-FI"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20</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21</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24</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25</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26</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28</a:t>
                      </a:r>
                      <a:endParaRPr lang="is-I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29</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32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34</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36</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37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38</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it-IT" sz="800" u="none" strike="noStrike">
                          <a:effectLst/>
                        </a:rPr>
                        <a:t>30°</a:t>
                      </a:r>
                      <a:endParaRPr lang="it-IT"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uk-UA" sz="800" u="none" strike="noStrike">
                          <a:effectLst/>
                        </a:rPr>
                        <a:t>39</a:t>
                      </a:r>
                      <a:endParaRPr lang="uk-UA"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42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46</a:t>
                      </a:r>
                      <a:endParaRPr lang="en-US" sz="800" b="0" i="0" u="none" strike="noStrike">
                        <a:solidFill>
                          <a:srgbClr val="FF0000"/>
                        </a:solidFill>
                        <a:effectLst/>
                        <a:latin typeface="Calibri" charset="0"/>
                      </a:endParaRPr>
                    </a:p>
                  </a:txBody>
                  <a:tcPr marL="9525" marR="9525" marT="9525" marB="0" anchor="ctr"/>
                </a:tc>
                <a:tc>
                  <a:txBody>
                    <a:bodyPr/>
                    <a:lstStyle/>
                    <a:p>
                      <a:pPr algn="r" fontAlgn="ctr"/>
                      <a:r>
                        <a:rPr lang="en-US" sz="800" u="none" strike="noStrike">
                          <a:effectLst/>
                        </a:rPr>
                        <a:t>47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48</a:t>
                      </a:r>
                      <a:endParaRPr lang="is-I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49</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uk-UA" sz="800" u="none" strike="noStrike">
                          <a:effectLst/>
                        </a:rPr>
                        <a:t>51</a:t>
                      </a:r>
                      <a:endParaRPr lang="uk-UA"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52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57</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58</a:t>
                      </a:r>
                      <a:endParaRPr lang="ru-RU"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66</a:t>
                      </a:r>
                      <a:endParaRPr lang="is-I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68</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71</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72</a:t>
                      </a:r>
                      <a:endParaRPr lang="is-I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74</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76</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zh-TW" altLang="en-US" sz="1100" u="none" strike="noStrike">
                          <a:effectLst/>
                        </a:rPr>
                        <a:t>右眼</a:t>
                      </a:r>
                      <a:endParaRPr lang="zh-TW" altLang="en-US" sz="11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dirty="0">
                        <a:solidFill>
                          <a:srgbClr val="000000"/>
                        </a:solidFill>
                        <a:effectLst/>
                        <a:latin typeface="Calibri" charset="0"/>
                      </a:endParaRPr>
                    </a:p>
                  </a:txBody>
                  <a:tcPr marL="9525" marR="9525" marT="9525" marB="0" anchor="ctr"/>
                </a:tc>
              </a:tr>
            </a:tbl>
          </a:graphicData>
        </a:graphic>
      </p:graphicFrame>
    </p:spTree>
    <p:extLst>
      <p:ext uri="{BB962C8B-B14F-4D97-AF65-F5344CB8AC3E}">
        <p14:creationId xmlns:p14="http://schemas.microsoft.com/office/powerpoint/2010/main" val="312368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Nakanishi et al. vs Ours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18526764"/>
              </p:ext>
            </p:extLst>
          </p:nvPr>
        </p:nvGraphicFramePr>
        <p:xfrm>
          <a:off x="3988483" y="2592180"/>
          <a:ext cx="3040980" cy="2924025"/>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19114" y="2315096"/>
            <a:ext cx="3355463" cy="335546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36786" y="2592180"/>
            <a:ext cx="1807214" cy="2658881"/>
          </a:xfrm>
          <a:prstGeom prst="rect">
            <a:avLst/>
          </a:prstGeom>
        </p:spPr>
      </p:pic>
    </p:spTree>
    <p:extLst>
      <p:ext uri="{BB962C8B-B14F-4D97-AF65-F5344CB8AC3E}">
        <p14:creationId xmlns:p14="http://schemas.microsoft.com/office/powerpoint/2010/main" val="289326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Shape 145"/>
          <p:cNvSpPr txBox="1"/>
          <p:nvPr/>
        </p:nvSpPr>
        <p:spPr>
          <a:xfrm>
            <a:off x="1388741" y="2521536"/>
            <a:ext cx="6421287" cy="1123972"/>
          </a:xfrm>
          <a:prstGeom prst="rect">
            <a:avLst/>
          </a:prstGeom>
          <a:noFill/>
          <a:ln>
            <a:noFill/>
          </a:ln>
        </p:spPr>
        <p:txBody>
          <a:bodyPr lIns="68569" tIns="34275" rIns="68569" bIns="34275" anchor="t" anchorCtr="0">
            <a:noAutofit/>
          </a:bodyPr>
          <a:lstStyle/>
          <a:p>
            <a:pPr lvl="0">
              <a:buSzPct val="25000"/>
            </a:pPr>
            <a:r>
              <a:rPr lang="en-US" sz="2100" b="1" dirty="0">
                <a:solidFill>
                  <a:srgbClr val="FF0000"/>
                </a:solidFill>
                <a:latin typeface="Calibri" panose="020F0502020204030204" pitchFamily="34" charset="0"/>
                <a:cs typeface="Calibri" panose="020F0502020204030204" pitchFamily="34" charset="0"/>
                <a:sym typeface="Arial"/>
              </a:rPr>
              <a:t>2009年9月から2015年7月</a:t>
            </a:r>
            <a:endParaRPr lang="en-US" sz="2100" b="1" dirty="0">
              <a:latin typeface="Calibri" panose="020F0502020204030204" pitchFamily="34" charset="0"/>
              <a:cs typeface="Calibri" panose="020F0502020204030204" pitchFamily="34" charset="0"/>
              <a:sym typeface="Arial"/>
            </a:endParaRPr>
          </a:p>
          <a:p>
            <a:pPr lvl="0">
              <a:buSzPct val="25000"/>
            </a:pPr>
            <a:r>
              <a:rPr lang="en-US" sz="2100" b="1" dirty="0">
                <a:latin typeface="Calibri" panose="020F0502020204030204" pitchFamily="34" charset="0"/>
                <a:cs typeface="Calibri" panose="020F0502020204030204" pitchFamily="34" charset="0"/>
                <a:sym typeface="Arial"/>
              </a:rPr>
              <a:t>慈恵医大附属病院緑内障外来</a:t>
            </a:r>
          </a:p>
          <a:p>
            <a:pPr lvl="0">
              <a:buSzPct val="25000"/>
            </a:pPr>
            <a:r>
              <a:rPr lang="en-US" altLang="ja-JP" sz="2100" b="1" dirty="0">
                <a:latin typeface="Calibri" panose="020F0502020204030204" pitchFamily="34" charset="0"/>
                <a:cs typeface="Calibri" panose="020F0502020204030204" pitchFamily="34" charset="0"/>
              </a:rPr>
              <a:t>HFA10-2</a:t>
            </a:r>
            <a:r>
              <a:rPr lang="ja-JP" altLang="en-US" sz="2100" b="1" dirty="0">
                <a:latin typeface="Calibri" panose="020F0502020204030204" pitchFamily="34" charset="0"/>
                <a:cs typeface="Calibri" panose="020F0502020204030204" pitchFamily="34" charset="0"/>
              </a:rPr>
              <a:t>の信頼性指標と</a:t>
            </a:r>
            <a:r>
              <a:rPr lang="en-US" altLang="ja-JP" sz="2100" b="1" dirty="0">
                <a:latin typeface="Calibri" panose="020F0502020204030204" pitchFamily="34" charset="0"/>
                <a:cs typeface="Calibri" panose="020F0502020204030204" pitchFamily="34" charset="0"/>
              </a:rPr>
              <a:t>OCT</a:t>
            </a:r>
            <a:r>
              <a:rPr lang="ja-JP" altLang="en-US" sz="2100" b="1" dirty="0">
                <a:latin typeface="Calibri" panose="020F0502020204030204" pitchFamily="34" charset="0"/>
                <a:cs typeface="Calibri" panose="020F0502020204030204" pitchFamily="34" charset="0"/>
              </a:rPr>
              <a:t>基準を満たす</a:t>
            </a:r>
            <a:endParaRPr lang="en-US" altLang="ja-JP" sz="2100" b="1" dirty="0">
              <a:latin typeface="Calibri" panose="020F0502020204030204" pitchFamily="34" charset="0"/>
              <a:cs typeface="Calibri" panose="020F0502020204030204" pitchFamily="34" charset="0"/>
            </a:endParaRPr>
          </a:p>
          <a:p>
            <a:pPr lvl="0">
              <a:buSzPct val="25000"/>
            </a:pPr>
            <a:r>
              <a:rPr lang="en-US" altLang="ja-JP" sz="2100" b="1" dirty="0">
                <a:latin typeface="Calibri" panose="020F0502020204030204" pitchFamily="34" charset="0"/>
                <a:cs typeface="Calibri" panose="020F0502020204030204" pitchFamily="34" charset="0"/>
                <a:sym typeface="Arial"/>
              </a:rPr>
              <a:t>HFA10-2</a:t>
            </a:r>
            <a:r>
              <a:rPr lang="ja-JP" altLang="en-US" sz="2100" b="1" dirty="0">
                <a:latin typeface="Calibri" panose="020F0502020204030204" pitchFamily="34" charset="0"/>
                <a:cs typeface="Calibri" panose="020F0502020204030204" pitchFamily="34" charset="0"/>
                <a:sym typeface="Arial"/>
              </a:rPr>
              <a:t>と</a:t>
            </a:r>
            <a:r>
              <a:rPr lang="en-US" altLang="ja-JP" sz="2100" b="1" dirty="0">
                <a:latin typeface="Calibri" panose="020F0502020204030204" pitchFamily="34" charset="0"/>
                <a:cs typeface="Calibri" panose="020F0502020204030204" pitchFamily="34" charset="0"/>
                <a:sym typeface="Arial"/>
              </a:rPr>
              <a:t>OCT </a:t>
            </a:r>
            <a:r>
              <a:rPr lang="ja-JP" altLang="en-US" sz="2100" b="1" dirty="0">
                <a:latin typeface="Calibri" panose="020F0502020204030204" pitchFamily="34" charset="0"/>
                <a:cs typeface="Calibri" panose="020F0502020204030204" pitchFamily="34" charset="0"/>
                <a:sym typeface="Arial"/>
              </a:rPr>
              <a:t>　</a:t>
            </a:r>
            <a:r>
              <a:rPr lang="en-US" altLang="ja-JP" sz="2100" b="1" dirty="0">
                <a:latin typeface="Calibri" panose="020F0502020204030204" pitchFamily="34" charset="0"/>
                <a:cs typeface="Calibri" panose="020F0502020204030204" pitchFamily="34" charset="0"/>
              </a:rPr>
              <a:t>336</a:t>
            </a:r>
            <a:r>
              <a:rPr lang="ja-JP" altLang="en-US" sz="2100" b="1" dirty="0">
                <a:latin typeface="Calibri" panose="020F0502020204030204" pitchFamily="34" charset="0"/>
                <a:cs typeface="Calibri" panose="020F0502020204030204" pitchFamily="34" charset="0"/>
              </a:rPr>
              <a:t>回</a:t>
            </a:r>
            <a:endParaRPr lang="en-US" altLang="ja-JP" sz="2100" b="1" dirty="0">
              <a:latin typeface="Calibri" panose="020F0502020204030204" pitchFamily="34" charset="0"/>
              <a:cs typeface="Calibri" panose="020F0502020204030204" pitchFamily="34" charset="0"/>
            </a:endParaRPr>
          </a:p>
          <a:p>
            <a:pPr lvl="0">
              <a:buSzPct val="25000"/>
            </a:pPr>
            <a:r>
              <a:rPr lang="en-US" altLang="ja-JP" sz="2100" b="1" dirty="0">
                <a:latin typeface="Calibri" panose="020F0502020204030204" pitchFamily="34" charset="0"/>
                <a:ea typeface="ＭＳ ゴシック" panose="020B0609070205080204" pitchFamily="49" charset="-128"/>
                <a:cs typeface="Calibri" panose="020F0502020204030204" pitchFamily="34" charset="0"/>
                <a:sym typeface="Arial"/>
              </a:rPr>
              <a:t>99</a:t>
            </a:r>
            <a:r>
              <a:rPr lang="ja-JP" altLang="en-US" sz="2100" b="1" dirty="0">
                <a:latin typeface="Calibri" panose="020F0502020204030204" pitchFamily="34" charset="0"/>
                <a:ea typeface="ＭＳ ゴシック" panose="020B0609070205080204" pitchFamily="49" charset="-128"/>
                <a:cs typeface="Calibri" panose="020F0502020204030204" pitchFamily="34" charset="0"/>
                <a:sym typeface="Arial"/>
              </a:rPr>
              <a:t>症例</a:t>
            </a:r>
            <a:endParaRPr lang="en-US" sz="1500" b="1" dirty="0">
              <a:ea typeface="ＭＳ ゴシック" panose="020B0609070205080204" pitchFamily="49" charset="-128"/>
              <a:cs typeface="Calibri" panose="020F0502020204030204" pitchFamily="34" charset="0"/>
              <a:sym typeface="Arial"/>
            </a:endParaRPr>
          </a:p>
        </p:txBody>
      </p:sp>
      <p:sp>
        <p:nvSpPr>
          <p:cNvPr id="2" name="テキスト ボックス 1"/>
          <p:cNvSpPr txBox="1"/>
          <p:nvPr/>
        </p:nvSpPr>
        <p:spPr>
          <a:xfrm>
            <a:off x="1887345" y="4685422"/>
            <a:ext cx="5472267" cy="507831"/>
          </a:xfrm>
          <a:prstGeom prst="rect">
            <a:avLst/>
          </a:prstGeom>
          <a:noFill/>
        </p:spPr>
        <p:txBody>
          <a:bodyPr wrap="none" rtlCol="0">
            <a:spAutoFit/>
          </a:bodyPr>
          <a:lstStyle/>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graphicFrame>
        <p:nvGraphicFramePr>
          <p:cNvPr id="9" name="表 8"/>
          <p:cNvGraphicFramePr>
            <a:graphicFrameLocks noGrp="1"/>
          </p:cNvGraphicFramePr>
          <p:nvPr/>
        </p:nvGraphicFramePr>
        <p:xfrm>
          <a:off x="10541000" y="4895850"/>
          <a:ext cx="162560" cy="222885"/>
        </p:xfrm>
        <a:graphic>
          <a:graphicData uri="http://schemas.openxmlformats.org/drawingml/2006/table">
            <a:tbl>
              <a:tblPr/>
              <a:tblGrid>
                <a:gridCol w="162560"/>
              </a:tblGrid>
              <a:tr h="222885">
                <a:tc>
                  <a:txBody>
                    <a:bodyPr/>
                    <a:lstStyle/>
                    <a:p>
                      <a:endParaRPr kumimoji="1" lang="ja-JP" altLang="en-US" sz="1000" dirty="0"/>
                    </a:p>
                  </a:txBody>
                  <a:tcPr marL="68580" marR="68580" marT="34290" marB="3429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
        <p:nvSpPr>
          <p:cNvPr id="3" name="タイトル 2"/>
          <p:cNvSpPr>
            <a:spLocks noGrp="1"/>
          </p:cNvSpPr>
          <p:nvPr>
            <p:ph type="title"/>
          </p:nvPr>
        </p:nvSpPr>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Tree>
    <p:extLst>
      <p:ext uri="{BB962C8B-B14F-4D97-AF65-F5344CB8AC3E}">
        <p14:creationId xmlns:p14="http://schemas.microsoft.com/office/powerpoint/2010/main" val="10258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nvGraphicFramePr>
        <p:xfrm>
          <a:off x="4699669" y="2592180"/>
          <a:ext cx="3040980" cy="2924025"/>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r>
                        <a:rPr lang="is-IS" sz="1500" b="0" i="0" u="none" strike="noStrike" dirty="0">
                          <a:solidFill>
                            <a:srgbClr val="000000"/>
                          </a:solidFill>
                          <a:effectLst/>
                          <a:latin typeface="Calibri" charset="0"/>
                        </a:rPr>
                        <a:t>22</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a:solidFill>
                            <a:srgbClr val="000000"/>
                          </a:solidFill>
                          <a:effectLst/>
                          <a:latin typeface="Calibri" charset="0"/>
                        </a:rPr>
                        <a:t>23</a:t>
                      </a: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500" b="0" i="0" u="none" strike="noStrike" dirty="0">
                          <a:solidFill>
                            <a:srgbClr val="000000"/>
                          </a:solidFill>
                          <a:effectLst/>
                          <a:latin typeface="Calibri" charset="0"/>
                        </a:rPr>
                        <a:t>24</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is-IS" sz="1500" b="0" i="0" u="none" strike="noStrike">
                          <a:solidFill>
                            <a:srgbClr val="000000"/>
                          </a:solidFill>
                          <a:effectLst/>
                          <a:latin typeface="Calibri" charset="0"/>
                        </a:rPr>
                        <a:t>25</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is-IS" sz="1500" b="0" i="0" u="none" strike="noStrike">
                          <a:solidFill>
                            <a:srgbClr val="000000"/>
                          </a:solidFill>
                          <a:effectLst/>
                          <a:latin typeface="Calibri" charset="0"/>
                        </a:rPr>
                        <a:t>32</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a:solidFill>
                            <a:srgbClr val="000000"/>
                          </a:solidFill>
                          <a:effectLst/>
                          <a:latin typeface="Calibri" charset="0"/>
                        </a:rPr>
                        <a:t>35</a:t>
                      </a: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r>
              <a:tr h="292403">
                <a:tc>
                  <a:txBody>
                    <a:bodyPr/>
                    <a:lstStyle/>
                    <a:p>
                      <a:pPr algn="ctr" fontAlgn="ctr"/>
                      <a:r>
                        <a:rPr lang="is-IS" sz="1500" b="0" i="0" u="none" strike="noStrike" dirty="0" smtClean="0">
                          <a:solidFill>
                            <a:srgbClr val="000000"/>
                          </a:solidFill>
                          <a:effectLst/>
                          <a:latin typeface="Calibri" charset="0"/>
                        </a:rPr>
                        <a:t>7</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a:solidFill>
                            <a:srgbClr val="000000"/>
                          </a:solidFill>
                          <a:effectLst/>
                          <a:latin typeface="Calibri" charset="0"/>
                        </a:rPr>
                        <a:t>45</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is-IS" sz="1500" u="none" strike="noStrike" dirty="0">
                          <a:effectLst/>
                        </a:rPr>
                        <a:t>2</a:t>
                      </a: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7</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7</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en-US" sz="1500" u="none" strike="noStrike" dirty="0">
                          <a:effectLst/>
                        </a:rPr>
                        <a:t>7</a:t>
                      </a: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30300" y="2315096"/>
            <a:ext cx="3355463" cy="3355465"/>
          </a:xfrm>
          <a:prstGeom prst="rect">
            <a:avLst/>
          </a:prstGeom>
        </p:spPr>
      </p:pic>
    </p:spTree>
    <p:extLst>
      <p:ext uri="{BB962C8B-B14F-4D97-AF65-F5344CB8AC3E}">
        <p14:creationId xmlns:p14="http://schemas.microsoft.com/office/powerpoint/2010/main" val="500074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813668113"/>
              </p:ext>
            </p:extLst>
          </p:nvPr>
        </p:nvGraphicFramePr>
        <p:xfrm>
          <a:off x="929453" y="2574133"/>
          <a:ext cx="3040980" cy="2924025"/>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graphicFrame>
        <p:nvGraphicFramePr>
          <p:cNvPr id="8" name="Chart 7"/>
          <p:cNvGraphicFramePr>
            <a:graphicFrameLocks/>
          </p:cNvGraphicFramePr>
          <p:nvPr>
            <p:extLst>
              <p:ext uri="{D42A27DB-BD31-4B8C-83A1-F6EECF244321}">
                <p14:modId xmlns:p14="http://schemas.microsoft.com/office/powerpoint/2010/main" val="392502001"/>
              </p:ext>
            </p:extLst>
          </p:nvPr>
        </p:nvGraphicFramePr>
        <p:xfrm>
          <a:off x="3651251" y="1742440"/>
          <a:ext cx="6546850" cy="39281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245471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294886" y="2386246"/>
            <a:ext cx="4554228" cy="2658881"/>
          </a:xfrm>
          <a:prstGeom prst="rect">
            <a:avLst/>
          </a:prstGeom>
        </p:spPr>
      </p:pic>
    </p:spTree>
    <p:extLst>
      <p:ext uri="{BB962C8B-B14F-4D97-AF65-F5344CB8AC3E}">
        <p14:creationId xmlns:p14="http://schemas.microsoft.com/office/powerpoint/2010/main" val="156575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6147760" y="3410956"/>
            <a:ext cx="2367590" cy="923330"/>
          </a:xfrm>
          <a:prstGeom prst="rect">
            <a:avLst/>
          </a:prstGeom>
        </p:spPr>
        <p:txBody>
          <a:bodyPr wrap="square">
            <a:spAutoFit/>
          </a:bodyPr>
          <a:lstStyle/>
          <a:p>
            <a:r>
              <a:rPr lang="en-US" sz="1350" dirty="0"/>
              <a:t>Parallel analysis suggests that the number of factors =  5  and the number of components =  3 </a:t>
            </a:r>
          </a:p>
        </p:txBody>
      </p:sp>
      <p:pic>
        <p:nvPicPr>
          <p:cNvPr id="5" name="Picture 4"/>
          <p:cNvPicPr>
            <a:picLocks noChangeAspect="1"/>
          </p:cNvPicPr>
          <p:nvPr/>
        </p:nvPicPr>
        <p:blipFill>
          <a:blip r:embed="rId2"/>
          <a:stretch>
            <a:fillRect/>
          </a:stretch>
        </p:blipFill>
        <p:spPr>
          <a:xfrm>
            <a:off x="352676" y="1131094"/>
            <a:ext cx="5172075" cy="4657725"/>
          </a:xfrm>
          <a:prstGeom prst="rect">
            <a:avLst/>
          </a:prstGeom>
        </p:spPr>
      </p:pic>
      <p:sp>
        <p:nvSpPr>
          <p:cNvPr id="6" name="Rectangle 5"/>
          <p:cNvSpPr/>
          <p:nvPr/>
        </p:nvSpPr>
        <p:spPr>
          <a:xfrm>
            <a:off x="6147760" y="2884435"/>
            <a:ext cx="1183850" cy="300082"/>
          </a:xfrm>
          <a:prstGeom prst="rect">
            <a:avLst/>
          </a:prstGeom>
        </p:spPr>
        <p:txBody>
          <a:bodyPr wrap="none">
            <a:spAutoFit/>
          </a:bodyPr>
          <a:lstStyle/>
          <a:p>
            <a:r>
              <a:rPr lang="en-US" sz="1350" b="1" dirty="0"/>
              <a:t>POAG N = 853</a:t>
            </a:r>
          </a:p>
        </p:txBody>
      </p:sp>
    </p:spTree>
    <p:extLst>
      <p:ext uri="{BB962C8B-B14F-4D97-AF65-F5344CB8AC3E}">
        <p14:creationId xmlns:p14="http://schemas.microsoft.com/office/powerpoint/2010/main" val="441834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hart 3"/>
          <p:cNvGraphicFramePr>
            <a:graphicFrameLocks/>
          </p:cNvGraphicFramePr>
          <p:nvPr>
            <p:extLst>
              <p:ext uri="{D42A27DB-BD31-4B8C-83A1-F6EECF244321}">
                <p14:modId xmlns:p14="http://schemas.microsoft.com/office/powerpoint/2010/main" val="2063680637"/>
              </p:ext>
            </p:extLst>
          </p:nvPr>
        </p:nvGraphicFramePr>
        <p:xfrm>
          <a:off x="314325" y="857250"/>
          <a:ext cx="8515350" cy="51435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6558549" y="1628180"/>
            <a:ext cx="2272610" cy="646331"/>
          </a:xfrm>
          <a:prstGeom prst="rect">
            <a:avLst/>
          </a:prstGeom>
        </p:spPr>
        <p:txBody>
          <a:bodyPr wrap="none">
            <a:spAutoFit/>
          </a:bodyPr>
          <a:lstStyle/>
          <a:p>
            <a:r>
              <a:rPr lang="en-US" b="1" dirty="0">
                <a:solidFill>
                  <a:schemeClr val="bg1"/>
                </a:solidFill>
              </a:rPr>
              <a:t>POAG N = 853</a:t>
            </a:r>
          </a:p>
          <a:p>
            <a:r>
              <a:rPr lang="en-US" b="1" dirty="0">
                <a:solidFill>
                  <a:schemeClr val="bg1"/>
                </a:solidFill>
              </a:rPr>
              <a:t>Cumulative </a:t>
            </a:r>
            <a:r>
              <a:rPr lang="en-US" b="1" dirty="0" err="1">
                <a:solidFill>
                  <a:schemeClr val="bg1"/>
                </a:solidFill>
              </a:rPr>
              <a:t>Var</a:t>
            </a:r>
            <a:r>
              <a:rPr lang="en-US" b="1" dirty="0">
                <a:solidFill>
                  <a:schemeClr val="bg1"/>
                </a:solidFill>
              </a:rPr>
              <a:t> = 0.73</a:t>
            </a:r>
          </a:p>
        </p:txBody>
      </p:sp>
    </p:spTree>
    <p:extLst>
      <p:ext uri="{BB962C8B-B14F-4D97-AF65-F5344CB8AC3E}">
        <p14:creationId xmlns:p14="http://schemas.microsoft.com/office/powerpoint/2010/main" val="1573059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5751" y="857250"/>
            <a:ext cx="8572499" cy="5143500"/>
            <a:chOff x="381000" y="0"/>
            <a:chExt cx="11429999" cy="6858000"/>
          </a:xfrm>
        </p:grpSpPr>
        <p:graphicFrame>
          <p:nvGraphicFramePr>
            <p:cNvPr id="4" name="Chart 3"/>
            <p:cNvGraphicFramePr>
              <a:graphicFrameLocks/>
            </p:cNvGraphicFramePr>
            <p:nvPr>
              <p:extLst>
                <p:ext uri="{D42A27DB-BD31-4B8C-83A1-F6EECF244321}">
                  <p14:modId xmlns:p14="http://schemas.microsoft.com/office/powerpoint/2010/main" val="336133483"/>
                </p:ext>
              </p:extLst>
            </p:nvPr>
          </p:nvGraphicFramePr>
          <p:xfrm>
            <a:off x="381000" y="0"/>
            <a:ext cx="11429999"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4301066" y="10922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3</a:t>
              </a:r>
            </a:p>
          </p:txBody>
        </p:sp>
        <p:sp>
          <p:nvSpPr>
            <p:cNvPr id="6" name="TextBox 5"/>
            <p:cNvSpPr txBox="1"/>
            <p:nvPr/>
          </p:nvSpPr>
          <p:spPr>
            <a:xfrm>
              <a:off x="5638799" y="855133"/>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3</a:t>
              </a:r>
            </a:p>
          </p:txBody>
        </p:sp>
        <p:sp>
          <p:nvSpPr>
            <p:cNvPr id="7" name="TextBox 6"/>
            <p:cNvSpPr txBox="1"/>
            <p:nvPr/>
          </p:nvSpPr>
          <p:spPr>
            <a:xfrm>
              <a:off x="6773334" y="10922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4</a:t>
              </a:r>
            </a:p>
          </p:txBody>
        </p:sp>
        <p:sp>
          <p:nvSpPr>
            <p:cNvPr id="8" name="TextBox 7"/>
            <p:cNvSpPr txBox="1"/>
            <p:nvPr/>
          </p:nvSpPr>
          <p:spPr>
            <a:xfrm>
              <a:off x="7687734" y="20066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4</a:t>
              </a:r>
            </a:p>
          </p:txBody>
        </p:sp>
      </p:grpSp>
    </p:spTree>
    <p:extLst>
      <p:ext uri="{BB962C8B-B14F-4D97-AF65-F5344CB8AC3E}">
        <p14:creationId xmlns:p14="http://schemas.microsoft.com/office/powerpoint/2010/main" val="2720833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818073376"/>
              </p:ext>
            </p:extLst>
          </p:nvPr>
        </p:nvGraphicFramePr>
        <p:xfrm>
          <a:off x="929453" y="2574133"/>
          <a:ext cx="3040980" cy="2924025"/>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grpSp>
        <p:nvGrpSpPr>
          <p:cNvPr id="5" name="Group 4"/>
          <p:cNvGrpSpPr/>
          <p:nvPr/>
        </p:nvGrpSpPr>
        <p:grpSpPr>
          <a:xfrm>
            <a:off x="3651251" y="1742440"/>
            <a:ext cx="6546850" cy="3928110"/>
            <a:chOff x="4868334" y="1180253"/>
            <a:chExt cx="8729133" cy="5237480"/>
          </a:xfrm>
        </p:grpSpPr>
        <p:graphicFrame>
          <p:nvGraphicFramePr>
            <p:cNvPr id="8" name="Chart 7"/>
            <p:cNvGraphicFramePr>
              <a:graphicFrameLocks/>
            </p:cNvGraphicFramePr>
            <p:nvPr>
              <p:extLst>
                <p:ext uri="{D42A27DB-BD31-4B8C-83A1-F6EECF244321}">
                  <p14:modId xmlns:p14="http://schemas.microsoft.com/office/powerpoint/2010/main" val="721019421"/>
                </p:ext>
              </p:extLst>
            </p:nvPr>
          </p:nvGraphicFramePr>
          <p:xfrm>
            <a:off x="4868334" y="1180253"/>
            <a:ext cx="8729133" cy="5237480"/>
          </p:xfrm>
          <a:graphic>
            <a:graphicData uri="http://schemas.openxmlformats.org/drawingml/2006/chart">
              <c:chart xmlns:c="http://schemas.openxmlformats.org/drawingml/2006/chart" xmlns:r="http://schemas.openxmlformats.org/officeDocument/2006/relationships" r:id="rId2"/>
            </a:graphicData>
          </a:graphic>
        </p:graphicFrame>
        <p:sp>
          <p:nvSpPr>
            <p:cNvPr id="3" name="Pie 2"/>
            <p:cNvSpPr/>
            <p:nvPr/>
          </p:nvSpPr>
          <p:spPr>
            <a:xfrm>
              <a:off x="6963486" y="1690688"/>
              <a:ext cx="4538827" cy="4538827"/>
            </a:xfrm>
            <a:prstGeom prst="pie">
              <a:avLst>
                <a:gd name="adj1" fmla="val 11393772"/>
                <a:gd name="adj2" fmla="val 12291706"/>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7" name="Pie 6"/>
          <p:cNvSpPr/>
          <p:nvPr/>
        </p:nvSpPr>
        <p:spPr>
          <a:xfrm>
            <a:off x="5222614" y="2130674"/>
            <a:ext cx="3404120" cy="3404120"/>
          </a:xfrm>
          <a:prstGeom prst="pie">
            <a:avLst>
              <a:gd name="adj1" fmla="val 7090741"/>
              <a:gd name="adj2" fmla="val 8117524"/>
            </a:avLst>
          </a:prstGeom>
          <a:solidFill>
            <a:srgbClr val="78E5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18588508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75872" y="1171550"/>
            <a:ext cx="7639478" cy="4460132"/>
          </a:xfrm>
          <a:prstGeom prst="rect">
            <a:avLst/>
          </a:prstGeom>
        </p:spPr>
      </p:pic>
    </p:spTree>
    <p:extLst>
      <p:ext uri="{BB962C8B-B14F-4D97-AF65-F5344CB8AC3E}">
        <p14:creationId xmlns:p14="http://schemas.microsoft.com/office/powerpoint/2010/main" val="114475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22" name="Group 21"/>
          <p:cNvGrpSpPr/>
          <p:nvPr/>
        </p:nvGrpSpPr>
        <p:grpSpPr>
          <a:xfrm>
            <a:off x="2451100" y="2355850"/>
            <a:ext cx="4241800" cy="3289300"/>
            <a:chOff x="3268133" y="1998133"/>
            <a:chExt cx="5655733" cy="4385733"/>
          </a:xfrm>
        </p:grpSpPr>
        <p:cxnSp>
          <p:nvCxnSpPr>
            <p:cNvPr id="21" name="Straight Connector 20"/>
            <p:cNvCxnSpPr>
              <a:stCxn id="4" idx="2"/>
              <a:endCxn id="4" idx="6"/>
            </p:cNvCxnSpPr>
            <p:nvPr/>
          </p:nvCxnSpPr>
          <p:spPr>
            <a:xfrm>
              <a:off x="3268133" y="4191000"/>
              <a:ext cx="565573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3268133" y="1998133"/>
              <a:ext cx="5655733" cy="4385733"/>
              <a:chOff x="3268133" y="1998133"/>
              <a:chExt cx="5655733" cy="4385733"/>
            </a:xfrm>
          </p:grpSpPr>
          <p:cxnSp>
            <p:nvCxnSpPr>
              <p:cNvPr id="12" name="Straight Connector 11"/>
              <p:cNvCxnSpPr/>
              <p:nvPr/>
            </p:nvCxnSpPr>
            <p:spPr>
              <a:xfrm flipH="1">
                <a:off x="4336404" y="2404533"/>
                <a:ext cx="3537076" cy="3554956"/>
              </a:xfrm>
              <a:prstGeom prst="line">
                <a:avLst/>
              </a:prstGeom>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3268133" y="1998133"/>
                <a:ext cx="5655733" cy="43857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 name="Straight Connector 6"/>
              <p:cNvCxnSpPr/>
              <p:nvPr/>
            </p:nvCxnSpPr>
            <p:spPr>
              <a:xfrm>
                <a:off x="4337017" y="2404533"/>
                <a:ext cx="3536983" cy="3519192"/>
              </a:xfrm>
              <a:prstGeom prst="line">
                <a:avLst/>
              </a:prstGeom>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5739451" y="3886199"/>
                <a:ext cx="786124" cy="609599"/>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Tree>
    <p:extLst>
      <p:ext uri="{BB962C8B-B14F-4D97-AF65-F5344CB8AC3E}">
        <p14:creationId xmlns:p14="http://schemas.microsoft.com/office/powerpoint/2010/main" val="978518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model is a model</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t="-100000"/>
          <a:stretch/>
        </p:blipFill>
        <p:spPr>
          <a:xfrm>
            <a:off x="2465766" y="-1215516"/>
            <a:ext cx="4212468" cy="6800598"/>
          </a:xfrm>
          <a:prstGeom prst="rect">
            <a:avLst/>
          </a:prstGeom>
        </p:spPr>
      </p:pic>
      <p:sp>
        <p:nvSpPr>
          <p:cNvPr id="3" name="TextBox 2"/>
          <p:cNvSpPr txBox="1"/>
          <p:nvPr/>
        </p:nvSpPr>
        <p:spPr>
          <a:xfrm>
            <a:off x="5691252" y="5585082"/>
            <a:ext cx="2271712" cy="300082"/>
          </a:xfrm>
          <a:prstGeom prst="rect">
            <a:avLst/>
          </a:prstGeom>
          <a:noFill/>
        </p:spPr>
        <p:txBody>
          <a:bodyPr wrap="none" rtlCol="0">
            <a:spAutoFit/>
          </a:bodyPr>
          <a:lstStyle/>
          <a:p>
            <a:r>
              <a:rPr lang="en-US" altLang="ja-JP" sz="1350" dirty="0"/>
              <a:t>Raza SA, Hood CD. IOVS 2015 </a:t>
            </a:r>
            <a:endParaRPr lang="en-US" sz="1350" dirty="0"/>
          </a:p>
        </p:txBody>
      </p:sp>
    </p:spTree>
    <p:extLst>
      <p:ext uri="{BB962C8B-B14F-4D97-AF65-F5344CB8AC3E}">
        <p14:creationId xmlns:p14="http://schemas.microsoft.com/office/powerpoint/2010/main" val="984960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1449414635"/>
              </p:ext>
            </p:extLst>
          </p:nvPr>
        </p:nvGraphicFramePr>
        <p:xfrm>
          <a:off x="628651" y="2483501"/>
          <a:ext cx="7886701" cy="2360313"/>
        </p:xfrm>
        <a:graphic>
          <a:graphicData uri="http://schemas.openxmlformats.org/drawingml/2006/table">
            <a:tbl>
              <a:tblPr>
                <a:noFill/>
              </a:tblPr>
              <a:tblGrid>
                <a:gridCol w="2281916"/>
                <a:gridCol w="1557113"/>
                <a:gridCol w="1524074"/>
                <a:gridCol w="1261799"/>
                <a:gridCol w="1261799"/>
              </a:tblGrid>
              <a:tr h="685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100" dirty="0" smtClean="0">
                          <a:latin typeface="+mn-lt"/>
                          <a:cs typeface="Calibri" panose="020F0502020204030204" pitchFamily="34" charset="0"/>
                        </a:rPr>
                        <a:t>平均</a:t>
                      </a:r>
                      <a:r>
                        <a:rPr kumimoji="1" lang="en-US" altLang="ja-JP" sz="2100" dirty="0" smtClean="0">
                          <a:latin typeface="+mn-lt"/>
                          <a:cs typeface="Calibri" panose="020F0502020204030204" pitchFamily="34" charset="0"/>
                        </a:rPr>
                        <a:t>±</a:t>
                      </a:r>
                      <a:r>
                        <a:rPr kumimoji="1" lang="ja-JP" altLang="en-US" sz="2100" dirty="0" smtClean="0">
                          <a:latin typeface="+mn-lt"/>
                          <a:cs typeface="Calibri" panose="020F0502020204030204" pitchFamily="34" charset="0"/>
                        </a:rPr>
                        <a:t>標準偏差</a:t>
                      </a:r>
                    </a:p>
                  </a:txBody>
                  <a:tcPr marL="68569" marR="68569" marT="68569" marB="6856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NTG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(194)</a:t>
                      </a:r>
                    </a:p>
                  </a:txBody>
                  <a:tcPr marL="68569" marR="68569" marT="68569" marB="68569"/>
                </a:tc>
                <a:tc>
                  <a:txBody>
                    <a:bodyPr/>
                    <a:lstStyle/>
                    <a:p>
                      <a:pPr lvl="0" rtl="0">
                        <a:spcBef>
                          <a:spcPts val="0"/>
                        </a:spcBef>
                        <a:buNone/>
                      </a:pPr>
                      <a:r>
                        <a:rPr lang="en-US" sz="1800" b="1" dirty="0" smtClean="0">
                          <a:solidFill>
                            <a:schemeClr val="tx1"/>
                          </a:solidFill>
                          <a:latin typeface="+mn-lt"/>
                          <a:ea typeface="+mn-ea"/>
                        </a:rPr>
                        <a:t>POAG</a:t>
                      </a:r>
                    </a:p>
                    <a:p>
                      <a:pPr lvl="0" rtl="0">
                        <a:spcBef>
                          <a:spcPts val="0"/>
                        </a:spcBef>
                        <a:buNone/>
                      </a:pPr>
                      <a:r>
                        <a:rPr lang="en-US" sz="1800" b="1" dirty="0" smtClean="0">
                          <a:solidFill>
                            <a:schemeClr val="tx1"/>
                          </a:solidFill>
                          <a:latin typeface="+mn-lt"/>
                          <a:ea typeface="+mn-ea"/>
                        </a:rPr>
                        <a:t>(128)</a:t>
                      </a:r>
                      <a:endParaRPr lang="en-US" sz="1800" b="1" dirty="0">
                        <a:solidFill>
                          <a:schemeClr val="tx1"/>
                        </a:solidFill>
                        <a:latin typeface="+mn-lt"/>
                        <a:ea typeface="+mn-ea"/>
                      </a:endParaRPr>
                    </a:p>
                  </a:txBody>
                  <a:tcPr marL="68569" marR="68569" marT="68569" marB="68569"/>
                </a:tc>
                <a:tc>
                  <a:txBody>
                    <a:bodyPr/>
                    <a:lstStyle/>
                    <a:p>
                      <a:pPr lvl="0" algn="ctr" rtl="0">
                        <a:spcBef>
                          <a:spcPts val="0"/>
                        </a:spcBef>
                        <a:buNone/>
                      </a:pPr>
                      <a:r>
                        <a:rPr lang="en-US" sz="18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tc>
                <a:tc>
                  <a:txBody>
                    <a:bodyPr/>
                    <a:lstStyle/>
                    <a:p>
                      <a:pPr lvl="0" algn="ctr" rtl="0">
                        <a:spcBef>
                          <a:spcPts val="0"/>
                        </a:spcBef>
                        <a:buNone/>
                      </a:pPr>
                      <a:r>
                        <a:rPr lang="en-US" altLang="ja-JP" sz="1800" b="1" dirty="0" smtClean="0">
                          <a:solidFill>
                            <a:schemeClr val="tx1"/>
                          </a:solidFill>
                          <a:latin typeface="+mn-lt"/>
                          <a:ea typeface="+mn-ea"/>
                        </a:rPr>
                        <a:t>p</a:t>
                      </a:r>
                      <a:r>
                        <a:rPr lang="ja-JP" altLang="en-US" sz="1800" b="1" dirty="0" smtClean="0">
                          <a:solidFill>
                            <a:schemeClr val="tx1"/>
                          </a:solidFill>
                          <a:latin typeface="+mn-lt"/>
                          <a:ea typeface="+mn-ea"/>
                        </a:rPr>
                        <a:t>値</a:t>
                      </a:r>
                      <a:endParaRPr sz="1800" b="1" dirty="0">
                        <a:solidFill>
                          <a:schemeClr val="tx1"/>
                        </a:solidFill>
                        <a:latin typeface="+mn-lt"/>
                        <a:ea typeface="+mn-ea"/>
                      </a:endParaRPr>
                    </a:p>
                  </a:txBody>
                  <a:tcPr marL="68569" marR="68569" marT="68569" marB="68569"/>
                </a:tc>
              </a:tr>
              <a:tr h="600299">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ja-JP" altLang="en-US" sz="1800" b="1" dirty="0" smtClean="0">
                          <a:solidFill>
                            <a:schemeClr val="tx1"/>
                          </a:solidFill>
                          <a:latin typeface="+mn-lt"/>
                          <a:ea typeface="+mn-ea"/>
                        </a:rPr>
                        <a:t>平均年齢</a:t>
                      </a:r>
                      <a:r>
                        <a:rPr lang="en-US" altLang="ja-JP" sz="1800" b="1" dirty="0" smtClean="0">
                          <a:solidFill>
                            <a:schemeClr val="tx1"/>
                          </a:solidFill>
                          <a:latin typeface="+mn-lt"/>
                          <a:ea typeface="+mn-ea"/>
                        </a:rPr>
                        <a:t>(</a:t>
                      </a:r>
                      <a:r>
                        <a:rPr lang="ja-JP" altLang="en-US" sz="1800" b="1" dirty="0" smtClean="0">
                          <a:solidFill>
                            <a:schemeClr val="tx1"/>
                          </a:solidFill>
                          <a:latin typeface="+mn-lt"/>
                          <a:ea typeface="+mn-ea"/>
                        </a:rPr>
                        <a:t>歳</a:t>
                      </a:r>
                      <a:r>
                        <a:rPr lang="en-US" altLang="ja-JP" sz="1800" b="1" dirty="0" smtClean="0">
                          <a:solidFill>
                            <a:schemeClr val="tx1"/>
                          </a:solidFill>
                          <a:latin typeface="+mn-lt"/>
                          <a:ea typeface="+mn-ea"/>
                        </a:rPr>
                        <a:t>)</a:t>
                      </a:r>
                    </a:p>
                  </a:txBody>
                  <a:tcPr marL="68569" marR="68569" marT="68569" marB="6856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mn-lt"/>
                          <a:ea typeface="+mn-ea"/>
                        </a:rPr>
                        <a:t>57.4</a:t>
                      </a:r>
                      <a:r>
                        <a:rPr lang="en-US" altLang="ja-JP" sz="1800" b="1" dirty="0" smtClean="0">
                          <a:solidFill>
                            <a:schemeClr val="tx1"/>
                          </a:solidFill>
                          <a:latin typeface="+mn-lt"/>
                          <a:ea typeface="+mn-ea"/>
                        </a:rPr>
                        <a:t>±9.4</a:t>
                      </a:r>
                      <a:endParaRPr lang="en-US" sz="1800" b="1" dirty="0" smtClean="0">
                        <a:solidFill>
                          <a:schemeClr val="tx1"/>
                        </a:solidFill>
                        <a:latin typeface="+mn-lt"/>
                        <a:ea typeface="+mn-ea"/>
                      </a:endParaRPr>
                    </a:p>
                  </a:txBody>
                  <a:tcPr marL="68569" marR="68569" marT="68569" marB="6856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kern="1200" dirty="0" smtClean="0">
                          <a:solidFill>
                            <a:schemeClr val="tx1"/>
                          </a:solidFill>
                          <a:effectLst/>
                          <a:latin typeface="+mn-lt"/>
                          <a:ea typeface="+mn-ea"/>
                          <a:cs typeface="+mn-cs"/>
                        </a:rPr>
                        <a:t>56.1±8.7</a:t>
                      </a:r>
                      <a:endParaRPr lang="en-US" sz="1800" b="1" dirty="0" smtClean="0">
                        <a:solidFill>
                          <a:schemeClr val="tx1"/>
                        </a:solidFill>
                        <a:latin typeface="+mn-lt"/>
                        <a:ea typeface="+mn-ea"/>
                      </a:endParaRPr>
                    </a:p>
                  </a:txBody>
                  <a:tcPr marL="68569" marR="68569" marT="68569" marB="68569"/>
                </a:tc>
                <a:tc>
                  <a:txBody>
                    <a:bodyPr/>
                    <a:lstStyle/>
                    <a:p>
                      <a:pPr lvl="0" algn="ctr" rtl="0">
                        <a:spcBef>
                          <a:spcPts val="0"/>
                        </a:spcBef>
                        <a:buNone/>
                      </a:pPr>
                      <a:r>
                        <a:rPr lang="en-US" sz="1800" b="1" dirty="0" smtClean="0">
                          <a:solidFill>
                            <a:schemeClr val="tx1"/>
                          </a:solidFill>
                          <a:latin typeface="+mn-lt"/>
                          <a:ea typeface="+mn-ea"/>
                        </a:rPr>
                        <a:t>48.0</a:t>
                      </a:r>
                      <a:r>
                        <a:rPr lang="en-US" altLang="ja-JP" sz="1800" b="1" dirty="0" smtClean="0">
                          <a:solidFill>
                            <a:schemeClr val="tx1"/>
                          </a:solidFill>
                          <a:latin typeface="+mn-lt"/>
                          <a:ea typeface="+mn-ea"/>
                        </a:rPr>
                        <a:t>±4.4</a:t>
                      </a:r>
                      <a:endParaRPr sz="1800" b="1" dirty="0">
                        <a:solidFill>
                          <a:schemeClr val="tx1"/>
                        </a:solidFill>
                        <a:latin typeface="+mn-lt"/>
                        <a:ea typeface="+mn-ea"/>
                      </a:endParaRPr>
                    </a:p>
                  </a:txBody>
                  <a:tcPr marL="68569" marR="68569" marT="68569" marB="68569"/>
                </a:tc>
                <a:tc>
                  <a:txBody>
                    <a:bodyPr/>
                    <a:lstStyle/>
                    <a:p>
                      <a:pPr lvl="0" algn="ctr" rtl="0">
                        <a:spcBef>
                          <a:spcPts val="0"/>
                        </a:spcBef>
                        <a:buNone/>
                      </a:pPr>
                      <a:r>
                        <a:rPr lang="en-US" sz="1800" b="1" dirty="0" smtClean="0">
                          <a:solidFill>
                            <a:schemeClr val="tx1"/>
                          </a:solidFill>
                          <a:latin typeface="+mn-lt"/>
                          <a:ea typeface="+mn-ea"/>
                        </a:rPr>
                        <a:t>0.0007</a:t>
                      </a:r>
                      <a:r>
                        <a:rPr lang="ja-JP" altLang="en-US" sz="1800" b="1" dirty="0" smtClean="0">
                          <a:solidFill>
                            <a:schemeClr val="tx1"/>
                          </a:solidFill>
                          <a:latin typeface="+mn-lt"/>
                          <a:ea typeface="+mn-ea"/>
                        </a:rPr>
                        <a:t>*</a:t>
                      </a:r>
                      <a:endParaRPr sz="1800" b="1" dirty="0">
                        <a:solidFill>
                          <a:schemeClr val="tx1"/>
                        </a:solidFill>
                        <a:latin typeface="+mn-lt"/>
                        <a:ea typeface="+mn-ea"/>
                      </a:endParaRPr>
                    </a:p>
                  </a:txBody>
                  <a:tcPr marL="68569" marR="68569" marT="68569" marB="68569"/>
                </a:tc>
              </a:tr>
              <a:tr h="546122">
                <a:tc>
                  <a:txBody>
                    <a:bodyPr/>
                    <a:lstStyle/>
                    <a:p>
                      <a:pPr lvl="0" rtl="0">
                        <a:spcBef>
                          <a:spcPts val="0"/>
                        </a:spcBef>
                        <a:buNone/>
                      </a:pPr>
                      <a:r>
                        <a:rPr lang="ja-JP" altLang="en-US" sz="1800" b="1" dirty="0" smtClean="0">
                          <a:solidFill>
                            <a:schemeClr val="tx1"/>
                          </a:solidFill>
                          <a:latin typeface="+mn-lt"/>
                          <a:ea typeface="+mn-ea"/>
                        </a:rPr>
                        <a:t>性別</a:t>
                      </a:r>
                      <a:r>
                        <a:rPr lang="en-US" altLang="ja-JP" sz="1800" b="1" dirty="0" smtClean="0">
                          <a:solidFill>
                            <a:schemeClr val="tx1"/>
                          </a:solidFill>
                          <a:latin typeface="+mn-lt"/>
                          <a:ea typeface="+mn-ea"/>
                        </a:rPr>
                        <a:t>(F:M)</a:t>
                      </a:r>
                      <a:endParaRPr lang="en-US" sz="1800" b="1" dirty="0">
                        <a:solidFill>
                          <a:schemeClr val="tx1"/>
                        </a:solidFill>
                        <a:latin typeface="+mn-lt"/>
                        <a:ea typeface="+mn-ea"/>
                      </a:endParaRPr>
                    </a:p>
                  </a:txBody>
                  <a:tcPr marL="68569" marR="68569" marT="68569" marB="68569"/>
                </a:tc>
                <a:tc>
                  <a:txBody>
                    <a:bodyPr/>
                    <a:lstStyle/>
                    <a:p>
                      <a:pPr lvl="0" algn="ctr" rtl="0">
                        <a:spcBef>
                          <a:spcPts val="0"/>
                        </a:spcBef>
                        <a:buNone/>
                      </a:pPr>
                      <a:r>
                        <a:rPr lang="en-US" sz="1800" b="1" dirty="0" smtClean="0">
                          <a:solidFill>
                            <a:schemeClr val="tx1"/>
                          </a:solidFill>
                          <a:latin typeface="+mn-lt"/>
                          <a:ea typeface="+mn-ea"/>
                        </a:rPr>
                        <a:t>52:84</a:t>
                      </a:r>
                      <a:endParaRPr sz="1800" b="1" dirty="0">
                        <a:solidFill>
                          <a:schemeClr val="tx1"/>
                        </a:solidFill>
                        <a:latin typeface="+mn-lt"/>
                        <a:ea typeface="+mn-ea"/>
                      </a:endParaRPr>
                    </a:p>
                  </a:txBody>
                  <a:tcPr marL="68569" marR="68569" marT="68569" marB="68569"/>
                </a:tc>
                <a:tc>
                  <a:txBody>
                    <a:bodyPr/>
                    <a:lstStyle/>
                    <a:p>
                      <a:pPr lvl="0" algn="ctr" rtl="0">
                        <a:spcBef>
                          <a:spcPts val="0"/>
                        </a:spcBef>
                        <a:buNone/>
                      </a:pPr>
                      <a:r>
                        <a:rPr lang="en-US" sz="1800" b="1" dirty="0" smtClean="0">
                          <a:solidFill>
                            <a:schemeClr val="tx1"/>
                          </a:solidFill>
                          <a:latin typeface="+mn-lt"/>
                          <a:ea typeface="+mn-ea"/>
                        </a:rPr>
                        <a:t>71:131</a:t>
                      </a:r>
                      <a:endParaRPr sz="1800" b="1" dirty="0">
                        <a:solidFill>
                          <a:schemeClr val="tx1"/>
                        </a:solidFill>
                        <a:latin typeface="+mn-lt"/>
                        <a:ea typeface="+mn-ea"/>
                      </a:endParaRPr>
                    </a:p>
                  </a:txBody>
                  <a:tcPr marL="68569" marR="68569" marT="68569" marB="68569"/>
                </a:tc>
                <a:tc>
                  <a:txBody>
                    <a:bodyPr/>
                    <a:lstStyle/>
                    <a:p>
                      <a:pPr lvl="0" algn="ctr" rtl="0">
                        <a:spcBef>
                          <a:spcPts val="0"/>
                        </a:spcBef>
                        <a:buNone/>
                      </a:pPr>
                      <a:r>
                        <a:rPr lang="en-US" sz="1800" b="1" dirty="0" smtClean="0">
                          <a:solidFill>
                            <a:schemeClr val="tx1"/>
                          </a:solidFill>
                          <a:latin typeface="+mn-lt"/>
                          <a:ea typeface="+mn-ea"/>
                        </a:rPr>
                        <a:t>14:0</a:t>
                      </a:r>
                      <a:endParaRPr lang="en-US" sz="1800" b="1" dirty="0">
                        <a:solidFill>
                          <a:schemeClr val="tx1"/>
                        </a:solidFill>
                        <a:latin typeface="+mn-lt"/>
                        <a:ea typeface="+mn-ea"/>
                      </a:endParaRPr>
                    </a:p>
                  </a:txBody>
                  <a:tcPr marL="68569" marR="68569" marT="68569" marB="6856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mr-IN" sz="1800" b="1" dirty="0" smtClean="0">
                          <a:solidFill>
                            <a:schemeClr val="tx1"/>
                          </a:solidFill>
                          <a:latin typeface="+mn-lt"/>
                          <a:ea typeface="+mn-ea"/>
                        </a:rPr>
                        <a:t>&lt;0.0001</a:t>
                      </a:r>
                      <a:r>
                        <a:rPr lang="ja-JP" altLang="en-US" sz="1800" b="1" dirty="0" smtClean="0">
                          <a:solidFill>
                            <a:schemeClr val="tx1"/>
                          </a:solidFill>
                          <a:latin typeface="+mn-lt"/>
                          <a:ea typeface="+mn-ea"/>
                        </a:rPr>
                        <a:t>*</a:t>
                      </a:r>
                      <a:endParaRPr lang="mr-IN" sz="1800" b="1" dirty="0" smtClean="0">
                        <a:solidFill>
                          <a:schemeClr val="tx1"/>
                        </a:solidFill>
                        <a:latin typeface="+mn-lt"/>
                        <a:ea typeface="+mn-ea"/>
                      </a:endParaRPr>
                    </a:p>
                  </a:txBody>
                  <a:tcPr marL="68569" marR="68569" marT="68569" marB="68569"/>
                </a:tc>
              </a:tr>
              <a:tr h="528114">
                <a:tc>
                  <a:txBody>
                    <a:bodyPr/>
                    <a:lstStyle/>
                    <a:p>
                      <a:pPr lvl="0" rtl="0">
                        <a:spcBef>
                          <a:spcPts val="0"/>
                        </a:spcBef>
                        <a:buNone/>
                      </a:pPr>
                      <a:r>
                        <a:rPr lang="en-US" sz="1800" b="1" dirty="0">
                          <a:solidFill>
                            <a:schemeClr val="tx1"/>
                          </a:solidFill>
                          <a:latin typeface="+mn-lt"/>
                          <a:ea typeface="+mn-ea"/>
                        </a:rPr>
                        <a:t>MD(dB)</a:t>
                      </a:r>
                    </a:p>
                  </a:txBody>
                  <a:tcPr marL="68569" marR="68569" marT="68569" marB="68569"/>
                </a:tc>
                <a:tc>
                  <a:txBody>
                    <a:bodyPr/>
                    <a:lstStyle/>
                    <a:p>
                      <a:pPr lvl="0" algn="ctr" rtl="0">
                        <a:spcBef>
                          <a:spcPts val="0"/>
                        </a:spcBef>
                        <a:buNone/>
                      </a:pPr>
                      <a:r>
                        <a:rPr lang="en-US" sz="1800" b="1" dirty="0" smtClean="0">
                          <a:solidFill>
                            <a:schemeClr val="tx1"/>
                          </a:solidFill>
                          <a:latin typeface="+mn-lt"/>
                          <a:ea typeface="+mn-ea"/>
                        </a:rPr>
                        <a:t>-7.20</a:t>
                      </a:r>
                      <a:r>
                        <a:rPr lang="en-US" altLang="ja-JP" sz="1800" b="1" dirty="0" smtClean="0">
                          <a:solidFill>
                            <a:schemeClr val="tx1"/>
                          </a:solidFill>
                          <a:latin typeface="+mn-lt"/>
                          <a:ea typeface="+mn-ea"/>
                        </a:rPr>
                        <a:t>±8.5</a:t>
                      </a:r>
                      <a:endParaRPr sz="1800" b="1" dirty="0">
                        <a:solidFill>
                          <a:schemeClr val="tx1"/>
                        </a:solidFill>
                        <a:latin typeface="+mn-lt"/>
                        <a:ea typeface="+mn-ea"/>
                      </a:endParaRPr>
                    </a:p>
                  </a:txBody>
                  <a:tcPr marL="68569" marR="68569" marT="68569" marB="68569"/>
                </a:tc>
                <a:tc>
                  <a:txBody>
                    <a:bodyPr/>
                    <a:lstStyle/>
                    <a:p>
                      <a:pPr lvl="0" algn="ctr" rtl="0">
                        <a:spcBef>
                          <a:spcPts val="0"/>
                        </a:spcBef>
                        <a:buNone/>
                      </a:pPr>
                      <a:r>
                        <a:rPr lang="en-US" sz="1800" b="1" dirty="0" smtClean="0">
                          <a:solidFill>
                            <a:schemeClr val="tx1"/>
                          </a:solidFill>
                          <a:latin typeface="+mn-lt"/>
                          <a:ea typeface="+mn-ea"/>
                        </a:rPr>
                        <a:t>-13.4</a:t>
                      </a:r>
                      <a:r>
                        <a:rPr lang="en-US" altLang="ja-JP" sz="1800" b="1" dirty="0" smtClean="0">
                          <a:solidFill>
                            <a:schemeClr val="tx1"/>
                          </a:solidFill>
                          <a:latin typeface="+mn-lt"/>
                          <a:ea typeface="+mn-ea"/>
                        </a:rPr>
                        <a:t>±9.9</a:t>
                      </a:r>
                      <a:endParaRPr sz="1800" b="1" dirty="0">
                        <a:solidFill>
                          <a:schemeClr val="tx1"/>
                        </a:solidFill>
                        <a:latin typeface="+mn-lt"/>
                        <a:ea typeface="+mn-ea"/>
                      </a:endParaRPr>
                    </a:p>
                  </a:txBody>
                  <a:tcPr marL="68569" marR="68569" marT="68569" marB="68569"/>
                </a:tc>
                <a:tc>
                  <a:txBody>
                    <a:bodyPr/>
                    <a:lstStyle/>
                    <a:p>
                      <a:pPr lvl="0" algn="ctr" rtl="0">
                        <a:spcBef>
                          <a:spcPts val="0"/>
                        </a:spcBef>
                        <a:buClr>
                          <a:schemeClr val="dk1"/>
                        </a:buClr>
                        <a:buSzPct val="36666"/>
                        <a:buFont typeface="Arial"/>
                        <a:buNone/>
                      </a:pPr>
                      <a:r>
                        <a:rPr lang="en-US" sz="1800" b="1" dirty="0" smtClean="0">
                          <a:solidFill>
                            <a:schemeClr val="tx1"/>
                          </a:solidFill>
                          <a:latin typeface="+mn-lt"/>
                          <a:ea typeface="+mn-ea"/>
                        </a:rPr>
                        <a:t>0.25</a:t>
                      </a:r>
                      <a:r>
                        <a:rPr lang="en-US" altLang="ja-JP" sz="1800" b="1" dirty="0" smtClean="0">
                          <a:solidFill>
                            <a:schemeClr val="tx1"/>
                          </a:solidFill>
                          <a:latin typeface="+mn-lt"/>
                          <a:ea typeface="+mn-ea"/>
                        </a:rPr>
                        <a:t>±0.8</a:t>
                      </a:r>
                      <a:endParaRPr lang="en-US" sz="1800" b="1" dirty="0">
                        <a:solidFill>
                          <a:schemeClr val="tx1"/>
                        </a:solidFill>
                        <a:latin typeface="+mn-lt"/>
                        <a:ea typeface="+mn-ea"/>
                      </a:endParaRPr>
                    </a:p>
                  </a:txBody>
                  <a:tcPr marL="68569" marR="68569" marT="68569" marB="68569"/>
                </a:tc>
                <a:tc>
                  <a:txBody>
                    <a:bodyPr/>
                    <a:lstStyle/>
                    <a:p>
                      <a:pPr marL="0" marR="0" lvl="0" indent="0" algn="ctr" defTabSz="914400" rtl="0" eaLnBrk="1" fontAlgn="auto" latinLnBrk="0" hangingPunct="1">
                        <a:lnSpc>
                          <a:spcPct val="100000"/>
                        </a:lnSpc>
                        <a:spcBef>
                          <a:spcPts val="0"/>
                        </a:spcBef>
                        <a:spcAft>
                          <a:spcPts val="0"/>
                        </a:spcAft>
                        <a:buClr>
                          <a:schemeClr val="dk1"/>
                        </a:buClr>
                        <a:buSzPct val="36666"/>
                        <a:buFont typeface="Arial"/>
                        <a:buNone/>
                        <a:tabLst/>
                        <a:defRPr/>
                      </a:pPr>
                      <a:r>
                        <a:rPr lang="mr-IN" sz="1800" b="1" dirty="0" smtClean="0">
                          <a:solidFill>
                            <a:schemeClr val="tx1"/>
                          </a:solidFill>
                          <a:latin typeface="+mn-lt"/>
                          <a:ea typeface="+mn-ea"/>
                        </a:rPr>
                        <a:t>&lt;0.0001</a:t>
                      </a:r>
                      <a:r>
                        <a:rPr lang="ja-JP" altLang="en-US" sz="1800" b="1" dirty="0" smtClean="0">
                          <a:solidFill>
                            <a:schemeClr val="tx1"/>
                          </a:solidFill>
                          <a:latin typeface="+mn-lt"/>
                          <a:ea typeface="+mn-ea"/>
                        </a:rPr>
                        <a:t>*</a:t>
                      </a:r>
                      <a:endParaRPr lang="mr-IN" sz="1800" b="1" dirty="0" smtClean="0">
                        <a:solidFill>
                          <a:schemeClr val="tx1"/>
                        </a:solidFill>
                        <a:latin typeface="+mn-lt"/>
                        <a:ea typeface="+mn-ea"/>
                      </a:endParaRPr>
                    </a:p>
                  </a:txBody>
                  <a:tcPr marL="68569" marR="68569" marT="68569" marB="68569"/>
                </a:tc>
              </a:tr>
            </a:tbl>
          </a:graphicData>
        </a:graphic>
      </p:graphicFrame>
      <p:sp>
        <p:nvSpPr>
          <p:cNvPr id="177" name="Shape 177"/>
          <p:cNvSpPr txBox="1"/>
          <p:nvPr/>
        </p:nvSpPr>
        <p:spPr>
          <a:xfrm>
            <a:off x="6000749" y="5137577"/>
            <a:ext cx="2514600" cy="388800"/>
          </a:xfrm>
          <a:prstGeom prst="rect">
            <a:avLst/>
          </a:prstGeom>
          <a:noFill/>
          <a:ln>
            <a:noFill/>
          </a:ln>
        </p:spPr>
        <p:txBody>
          <a:bodyPr lIns="68569" tIns="68569" rIns="68569" bIns="68569" anchor="t" anchorCtr="0">
            <a:noAutofit/>
          </a:bodyPr>
          <a:lstStyle/>
          <a:p>
            <a:pPr algn="r"/>
            <a:r>
              <a:rPr lang="en-US" sz="1350" dirty="0">
                <a:ea typeface="ＭＳ ゴシック" panose="020B0609070205080204" pitchFamily="49" charset="-128"/>
                <a:cs typeface="Calibri" panose="020F0502020204030204" pitchFamily="34" charset="0"/>
              </a:rPr>
              <a:t>One-way ANOVA</a:t>
            </a:r>
          </a:p>
        </p:txBody>
      </p:sp>
      <p:sp>
        <p:nvSpPr>
          <p:cNvPr id="2" name="タイトル 1"/>
          <p:cNvSpPr>
            <a:spLocks noGrp="1"/>
          </p:cNvSpPr>
          <p:nvPr>
            <p:ph type="title"/>
          </p:nvPr>
        </p:nvSpPr>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Tree>
    <p:extLst>
      <p:ext uri="{BB962C8B-B14F-4D97-AF65-F5344CB8AC3E}">
        <p14:creationId xmlns:p14="http://schemas.microsoft.com/office/powerpoint/2010/main" val="419829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940075398"/>
              </p:ext>
            </p:extLst>
          </p:nvPr>
        </p:nvGraphicFramePr>
        <p:xfrm>
          <a:off x="1743628" y="2125267"/>
          <a:ext cx="5656744" cy="3263501"/>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4">
                  <a:txBody>
                    <a:bodyPr/>
                    <a:lstStyle/>
                    <a:p>
                      <a:pPr algn="l" fontAlgn="ctr"/>
                      <a:endParaRPr lang="ja-JP" altLang="en-US" sz="1000" b="1" i="0" u="none" strike="noStrike" dirty="0">
                        <a:solidFill>
                          <a:srgbClr val="000000"/>
                        </a:solidFill>
                        <a:effectLst/>
                        <a:latin typeface="Calibri" charset="0"/>
                      </a:endParaRPr>
                    </a:p>
                  </a:txBody>
                  <a:tcPr marL="8703" marR="8703" marT="8703"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gridSpan="2">
                  <a:txBody>
                    <a:bodyPr/>
                    <a:lstStyle/>
                    <a:p>
                      <a:pPr algn="l" fontAlgn="ctr"/>
                      <a:r>
                        <a:rPr lang="ja-JP" altLang="en-US" sz="800" b="1" i="0" u="none" strike="noStrike" dirty="0">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800" b="0" i="0" u="none" strike="noStrike" dirty="0">
                          <a:solidFill>
                            <a:srgbClr val="000000"/>
                          </a:solidFill>
                          <a:effectLst/>
                          <a:latin typeface="Calibri" charset="0"/>
                        </a:rPr>
                        <a:t>34</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左眼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264538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91339531"/>
              </p:ext>
            </p:extLst>
          </p:nvPr>
        </p:nvGraphicFramePr>
        <p:xfrm>
          <a:off x="1743628" y="2125267"/>
          <a:ext cx="5656744" cy="3263501"/>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4">
                  <a:txBody>
                    <a:bodyPr/>
                    <a:lstStyle/>
                    <a:p>
                      <a:pPr algn="l" fontAlgn="ctr"/>
                      <a:endParaRPr lang="ja-JP" altLang="en-US" sz="1000" b="1" i="0" u="none" strike="noStrike" dirty="0">
                        <a:solidFill>
                          <a:srgbClr val="000000"/>
                        </a:solidFill>
                        <a:effectLst/>
                        <a:latin typeface="Calibri" charset="0"/>
                      </a:endParaRPr>
                    </a:p>
                  </a:txBody>
                  <a:tcPr marL="8703" marR="8703" marT="8703"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左眼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305728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44092183"/>
              </p:ext>
            </p:extLst>
          </p:nvPr>
        </p:nvGraphicFramePr>
        <p:xfrm>
          <a:off x="3214382" y="2125267"/>
          <a:ext cx="2715237" cy="3263501"/>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dirty="0">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5607658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1157297"/>
              </p:ext>
            </p:extLst>
          </p:nvPr>
        </p:nvGraphicFramePr>
        <p:xfrm>
          <a:off x="3214382" y="2125267"/>
          <a:ext cx="2715237" cy="3263501"/>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2791617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1385647" y="950272"/>
            <a:ext cx="6286499" cy="498871"/>
          </a:xfrm>
          <a:prstGeom prst="rect">
            <a:avLst/>
          </a:prstGeom>
          <a:noFill/>
          <a:ln>
            <a:noFill/>
          </a:ln>
        </p:spPr>
        <p:txBody>
          <a:bodyPr vert="horz" lIns="0" tIns="0" rIns="0" bIns="0" rtlCol="0" anchor="t" anchorCtr="0">
            <a:noAutofit/>
          </a:bodyPr>
          <a:lstStyle/>
          <a:p>
            <a:pPr algn="ctr">
              <a:spcBef>
                <a:spcPts val="0"/>
              </a:spcBef>
              <a:buSzPct val="25000"/>
            </a:pPr>
            <a:r>
              <a:rPr lang="en-US" sz="3600" dirty="0">
                <a:latin typeface="+mj-ea"/>
                <a:cs typeface="Calibri"/>
                <a:sym typeface="Calibri"/>
              </a:rPr>
              <a:t>方法</a:t>
            </a:r>
          </a:p>
        </p:txBody>
      </p:sp>
      <p:pic>
        <p:nvPicPr>
          <p:cNvPr id="224" name="Shape 224" descr="takahashi yoshimi L OCT 全面.jpg"/>
          <p:cNvPicPr preferRelativeResize="0"/>
          <p:nvPr/>
        </p:nvPicPr>
        <p:blipFill rotWithShape="1">
          <a:blip r:embed="rId3">
            <a:alphaModFix/>
          </a:blip>
          <a:srcRect/>
          <a:stretch/>
        </p:blipFill>
        <p:spPr>
          <a:xfrm>
            <a:off x="1385647" y="1639690"/>
            <a:ext cx="1859092" cy="2043647"/>
          </a:xfrm>
          <a:prstGeom prst="rect">
            <a:avLst/>
          </a:prstGeom>
          <a:noFill/>
          <a:ln>
            <a:noFill/>
          </a:ln>
        </p:spPr>
      </p:pic>
      <p:pic>
        <p:nvPicPr>
          <p:cNvPr id="225" name="Shape 225" descr="takahashi yoshimi L HFA 全面.jpg"/>
          <p:cNvPicPr preferRelativeResize="0"/>
          <p:nvPr/>
        </p:nvPicPr>
        <p:blipFill rotWithShape="1">
          <a:blip r:embed="rId4">
            <a:alphaModFix/>
          </a:blip>
          <a:srcRect/>
          <a:stretch/>
        </p:blipFill>
        <p:spPr>
          <a:xfrm>
            <a:off x="1368778" y="3841735"/>
            <a:ext cx="1892829" cy="2043647"/>
          </a:xfrm>
          <a:prstGeom prst="rect">
            <a:avLst/>
          </a:prstGeom>
          <a:noFill/>
          <a:ln>
            <a:noFill/>
          </a:ln>
        </p:spPr>
      </p:pic>
      <p:sp>
        <p:nvSpPr>
          <p:cNvPr id="226" name="Shape 226"/>
          <p:cNvSpPr/>
          <p:nvPr/>
        </p:nvSpPr>
        <p:spPr>
          <a:xfrm>
            <a:off x="3717781" y="4617132"/>
            <a:ext cx="4105686" cy="623247"/>
          </a:xfrm>
          <a:prstGeom prst="rect">
            <a:avLst/>
          </a:prstGeom>
          <a:noFill/>
          <a:ln>
            <a:noFill/>
          </a:ln>
        </p:spPr>
        <p:txBody>
          <a:bodyPr lIns="68569" tIns="34275" rIns="68569" bIns="34275" anchor="t" anchorCtr="0">
            <a:noAutofit/>
          </a:bodyPr>
          <a:lstStyle/>
          <a:p>
            <a:pPr>
              <a:buSzPct val="25000"/>
            </a:pPr>
            <a:r>
              <a:rPr lang="ja-JP" altLang="en-US" b="1" dirty="0">
                <a:latin typeface="+mn-ea"/>
                <a:cs typeface="Calibri"/>
                <a:sym typeface="Calibri"/>
              </a:rPr>
              <a:t>同一日に測定を行い</a:t>
            </a:r>
            <a:r>
              <a:rPr lang="en-US" b="1" dirty="0">
                <a:latin typeface="+mn-ea"/>
                <a:cs typeface="Calibri"/>
                <a:sym typeface="Calibri"/>
              </a:rPr>
              <a:t>Medeiros</a:t>
            </a:r>
            <a:r>
              <a:rPr lang="ja-JP" altLang="en-US" b="1" dirty="0">
                <a:latin typeface="+mn-ea"/>
                <a:cs typeface="Calibri"/>
                <a:sym typeface="Calibri"/>
              </a:rPr>
              <a:t>の方法を用いて</a:t>
            </a:r>
            <a:r>
              <a:rPr lang="en-US" b="1" dirty="0">
                <a:latin typeface="+mn-ea"/>
                <a:cs typeface="Calibri"/>
                <a:sym typeface="Calibri"/>
              </a:rPr>
              <a:t>RGC</a:t>
            </a:r>
            <a:r>
              <a:rPr lang="ja-JP" altLang="en-US" b="1" dirty="0">
                <a:latin typeface="+mn-ea"/>
                <a:cs typeface="Calibri"/>
                <a:sym typeface="Calibri"/>
              </a:rPr>
              <a:t>数</a:t>
            </a:r>
            <a:r>
              <a:rPr lang="en-US" dirty="0">
                <a:latin typeface="+mn-ea"/>
                <a:cs typeface="Calibri"/>
                <a:sym typeface="Calibri"/>
              </a:rPr>
              <a:t> ¹⁾</a:t>
            </a:r>
            <a:r>
              <a:rPr lang="en-US" b="1" dirty="0">
                <a:latin typeface="+mn-ea"/>
                <a:cs typeface="Calibri"/>
                <a:sym typeface="Calibri"/>
              </a:rPr>
              <a:t>を算出した</a:t>
            </a:r>
          </a:p>
        </p:txBody>
      </p:sp>
      <p:sp>
        <p:nvSpPr>
          <p:cNvPr id="227" name="Shape 227"/>
          <p:cNvSpPr/>
          <p:nvPr/>
        </p:nvSpPr>
        <p:spPr>
          <a:xfrm>
            <a:off x="4540439" y="5556727"/>
            <a:ext cx="3316171" cy="253916"/>
          </a:xfrm>
          <a:prstGeom prst="rect">
            <a:avLst/>
          </a:prstGeom>
          <a:noFill/>
          <a:ln>
            <a:noFill/>
          </a:ln>
        </p:spPr>
        <p:txBody>
          <a:bodyPr lIns="68569" tIns="34275" rIns="68569" bIns="34275" anchor="t" anchorCtr="0">
            <a:noAutofit/>
          </a:bodyPr>
          <a:lstStyle/>
          <a:p>
            <a:pPr lvl="0">
              <a:buSzPct val="25000"/>
            </a:pPr>
            <a:r>
              <a:rPr lang="en-US" sz="1200" dirty="0">
                <a:cs typeface="Calibri"/>
                <a:sym typeface="Calibri"/>
              </a:rPr>
              <a:t>¹⁾ </a:t>
            </a:r>
            <a:r>
              <a:rPr lang="en-US" sz="1200" dirty="0" err="1">
                <a:cs typeface="Calibri"/>
                <a:sym typeface="Calibri"/>
              </a:rPr>
              <a:t>FelipeA</a:t>
            </a:r>
            <a:r>
              <a:rPr lang="en-US" sz="1200" dirty="0">
                <a:cs typeface="Calibri"/>
                <a:sym typeface="Calibri"/>
              </a:rPr>
              <a:t>. Medeiros, et al, </a:t>
            </a:r>
            <a:r>
              <a:rPr lang="en-US" sz="1200" dirty="0" err="1">
                <a:cs typeface="Calibri"/>
                <a:sym typeface="Calibri"/>
              </a:rPr>
              <a:t>ArchOphthalmol</a:t>
            </a:r>
            <a:r>
              <a:rPr lang="en-US" sz="1200" dirty="0">
                <a:cs typeface="Calibri"/>
                <a:sym typeface="Calibri"/>
              </a:rPr>
              <a:t>. 2012</a:t>
            </a:r>
          </a:p>
        </p:txBody>
      </p:sp>
      <p:sp>
        <p:nvSpPr>
          <p:cNvPr id="228" name="Shape 228"/>
          <p:cNvSpPr/>
          <p:nvPr/>
        </p:nvSpPr>
        <p:spPr>
          <a:xfrm>
            <a:off x="4713357" y="3793797"/>
            <a:ext cx="2970330" cy="276999"/>
          </a:xfrm>
          <a:prstGeom prst="rect">
            <a:avLst/>
          </a:prstGeom>
          <a:noFill/>
          <a:ln>
            <a:noFill/>
          </a:ln>
        </p:spPr>
        <p:txBody>
          <a:bodyPr lIns="68569" tIns="34275" rIns="68569" bIns="34275" anchor="t" anchorCtr="0">
            <a:noAutofit/>
          </a:bodyPr>
          <a:lstStyle/>
          <a:p>
            <a:pPr>
              <a:buSzPct val="25000"/>
            </a:pPr>
            <a:r>
              <a:rPr lang="en-US" sz="1350">
                <a:latin typeface="+mn-ea"/>
                <a:cs typeface="Calibri"/>
                <a:sym typeface="Calibri"/>
              </a:rPr>
              <a:t>Humphrey視野計(HFA:Carl Zeiss）</a:t>
            </a:r>
          </a:p>
        </p:txBody>
      </p:sp>
      <p:sp>
        <p:nvSpPr>
          <p:cNvPr id="229" name="Shape 229"/>
          <p:cNvSpPr/>
          <p:nvPr/>
        </p:nvSpPr>
        <p:spPr>
          <a:xfrm>
            <a:off x="4540438" y="2661514"/>
            <a:ext cx="3143249" cy="283544"/>
          </a:xfrm>
          <a:prstGeom prst="rect">
            <a:avLst/>
          </a:prstGeom>
          <a:noFill/>
          <a:ln>
            <a:noFill/>
          </a:ln>
        </p:spPr>
        <p:txBody>
          <a:bodyPr lIns="68569" tIns="34275" rIns="68569" bIns="34275" anchor="t" anchorCtr="0">
            <a:noAutofit/>
          </a:bodyPr>
          <a:lstStyle/>
          <a:p>
            <a:pPr>
              <a:buSzPct val="25000"/>
            </a:pPr>
            <a:r>
              <a:rPr lang="en-US" sz="1350" dirty="0">
                <a:latin typeface="+mn-ea"/>
                <a:cs typeface="Calibri"/>
                <a:sym typeface="Calibri"/>
              </a:rPr>
              <a:t>Cirrus </a:t>
            </a:r>
            <a:r>
              <a:rPr lang="en-US" sz="1350" dirty="0" err="1">
                <a:latin typeface="+mn-ea"/>
                <a:cs typeface="Calibri"/>
                <a:sym typeface="Calibri"/>
              </a:rPr>
              <a:t>HD-OCT（OCT:Carl</a:t>
            </a:r>
            <a:r>
              <a:rPr lang="en-US" sz="1350" dirty="0">
                <a:latin typeface="+mn-ea"/>
                <a:cs typeface="Calibri"/>
                <a:sym typeface="Calibri"/>
              </a:rPr>
              <a:t> Zeiss）</a:t>
            </a:r>
          </a:p>
        </p:txBody>
      </p:sp>
      <p:sp>
        <p:nvSpPr>
          <p:cNvPr id="230" name="Shape 230"/>
          <p:cNvSpPr/>
          <p:nvPr/>
        </p:nvSpPr>
        <p:spPr>
          <a:xfrm>
            <a:off x="4554801" y="2969695"/>
            <a:ext cx="2141180" cy="301637"/>
          </a:xfrm>
          <a:prstGeom prst="rect">
            <a:avLst/>
          </a:prstGeom>
          <a:noFill/>
          <a:ln>
            <a:noFill/>
          </a:ln>
        </p:spPr>
        <p:txBody>
          <a:bodyPr lIns="68569" tIns="34275" rIns="68569" bIns="34275" anchor="t" anchorCtr="0">
            <a:noAutofit/>
          </a:bodyPr>
          <a:lstStyle/>
          <a:p>
            <a:pPr>
              <a:buSzPct val="25000"/>
            </a:pPr>
            <a:r>
              <a:rPr lang="en-US" sz="1350" dirty="0">
                <a:latin typeface="+mn-ea"/>
                <a:cs typeface="Calibri"/>
                <a:sym typeface="Calibri"/>
              </a:rPr>
              <a:t>optic disc cube　200×200</a:t>
            </a:r>
          </a:p>
        </p:txBody>
      </p:sp>
      <p:sp>
        <p:nvSpPr>
          <p:cNvPr id="231" name="Shape 231"/>
          <p:cNvSpPr/>
          <p:nvPr/>
        </p:nvSpPr>
        <p:spPr>
          <a:xfrm>
            <a:off x="4123294" y="3271331"/>
            <a:ext cx="1732931" cy="346248"/>
          </a:xfrm>
          <a:prstGeom prst="rect">
            <a:avLst/>
          </a:prstGeom>
          <a:noFill/>
          <a:ln>
            <a:noFill/>
          </a:ln>
        </p:spPr>
        <p:txBody>
          <a:bodyPr lIns="68569" tIns="34275" rIns="68569" bIns="34275" anchor="t" anchorCtr="0">
            <a:noAutofit/>
          </a:bodyPr>
          <a:lstStyle/>
          <a:p>
            <a:pPr>
              <a:buSzPct val="25000"/>
            </a:pPr>
            <a:r>
              <a:rPr lang="ja-JP" altLang="en-US" dirty="0">
                <a:latin typeface="+mn-ea"/>
                <a:cs typeface="Calibri"/>
                <a:sym typeface="Calibri"/>
              </a:rPr>
              <a:t>静的視野計</a:t>
            </a:r>
            <a:endParaRPr lang="en-US" dirty="0">
              <a:latin typeface="+mn-ea"/>
              <a:cs typeface="Calibri"/>
              <a:sym typeface="Calibri"/>
            </a:endParaRPr>
          </a:p>
        </p:txBody>
      </p:sp>
      <p:sp>
        <p:nvSpPr>
          <p:cNvPr id="232" name="Shape 232"/>
          <p:cNvSpPr/>
          <p:nvPr/>
        </p:nvSpPr>
        <p:spPr>
          <a:xfrm>
            <a:off x="4101898" y="2287247"/>
            <a:ext cx="1523494" cy="346248"/>
          </a:xfrm>
          <a:prstGeom prst="rect">
            <a:avLst/>
          </a:prstGeom>
          <a:noFill/>
          <a:ln>
            <a:noFill/>
          </a:ln>
        </p:spPr>
        <p:txBody>
          <a:bodyPr lIns="68569" tIns="34275" rIns="68569" bIns="34275" anchor="t" anchorCtr="0">
            <a:noAutofit/>
          </a:bodyPr>
          <a:lstStyle/>
          <a:p>
            <a:pPr>
              <a:buSzPct val="25000"/>
            </a:pPr>
            <a:r>
              <a:rPr lang="ja-JP" altLang="en-US" dirty="0">
                <a:latin typeface="+mn-ea"/>
                <a:cs typeface="Calibri"/>
                <a:sym typeface="Calibri"/>
              </a:rPr>
              <a:t>光干渉断層計</a:t>
            </a:r>
            <a:endParaRPr lang="en-US" dirty="0">
              <a:latin typeface="+mn-ea"/>
              <a:cs typeface="Calibri"/>
              <a:sym typeface="Calibri"/>
            </a:endParaRPr>
          </a:p>
        </p:txBody>
      </p:sp>
      <p:sp>
        <p:nvSpPr>
          <p:cNvPr id="233" name="Shape 233"/>
          <p:cNvSpPr/>
          <p:nvPr/>
        </p:nvSpPr>
        <p:spPr>
          <a:xfrm>
            <a:off x="5295489" y="4200844"/>
            <a:ext cx="2218949" cy="276975"/>
          </a:xfrm>
          <a:prstGeom prst="rect">
            <a:avLst/>
          </a:prstGeom>
          <a:noFill/>
          <a:ln>
            <a:noFill/>
          </a:ln>
        </p:spPr>
        <p:txBody>
          <a:bodyPr lIns="68569" tIns="34275" rIns="68569" bIns="34275" anchor="t" anchorCtr="0">
            <a:noAutofit/>
          </a:bodyPr>
          <a:lstStyle/>
          <a:p>
            <a:pPr>
              <a:buSzPct val="25000"/>
            </a:pPr>
            <a:r>
              <a:rPr lang="en-US" sz="1350" dirty="0">
                <a:latin typeface="+mn-ea"/>
                <a:cs typeface="Calibri"/>
                <a:sym typeface="Calibri"/>
              </a:rPr>
              <a:t>SITA </a:t>
            </a:r>
            <a:r>
              <a:rPr lang="en-US" sz="1350" dirty="0" err="1">
                <a:latin typeface="+mn-ea"/>
                <a:cs typeface="Calibri"/>
                <a:sym typeface="Calibri"/>
              </a:rPr>
              <a:t>Standard中心</a:t>
            </a:r>
            <a:r>
              <a:rPr lang="en-US" sz="1350" dirty="0">
                <a:latin typeface="+mn-ea"/>
                <a:cs typeface="Calibri"/>
                <a:sym typeface="Calibri"/>
              </a:rPr>
              <a:t> 10-2</a:t>
            </a:r>
          </a:p>
        </p:txBody>
      </p:sp>
      <p:sp>
        <p:nvSpPr>
          <p:cNvPr id="234" name="Shape 234"/>
          <p:cNvSpPr/>
          <p:nvPr/>
        </p:nvSpPr>
        <p:spPr>
          <a:xfrm>
            <a:off x="3329863" y="5325894"/>
            <a:ext cx="4493605" cy="253916"/>
          </a:xfrm>
          <a:prstGeom prst="rect">
            <a:avLst/>
          </a:prstGeom>
          <a:noFill/>
          <a:ln>
            <a:noFill/>
          </a:ln>
        </p:spPr>
        <p:txBody>
          <a:bodyPr lIns="68569" tIns="34275" rIns="68569" bIns="34275" anchor="t" anchorCtr="0">
            <a:noAutofit/>
          </a:bodyPr>
          <a:lstStyle/>
          <a:p>
            <a:pPr>
              <a:buSzPct val="25000"/>
            </a:pPr>
            <a:endParaRPr lang="en-US" sz="1200" dirty="0">
              <a:cs typeface="Calibri"/>
              <a:sym typeface="Calibri"/>
            </a:endParaRPr>
          </a:p>
        </p:txBody>
      </p:sp>
      <p:sp>
        <p:nvSpPr>
          <p:cNvPr id="235" name="Shape 235"/>
          <p:cNvSpPr/>
          <p:nvPr/>
        </p:nvSpPr>
        <p:spPr>
          <a:xfrm>
            <a:off x="3722244" y="1814238"/>
            <a:ext cx="1220526" cy="392414"/>
          </a:xfrm>
          <a:prstGeom prst="rect">
            <a:avLst/>
          </a:prstGeom>
          <a:noFill/>
          <a:ln>
            <a:noFill/>
          </a:ln>
        </p:spPr>
        <p:txBody>
          <a:bodyPr lIns="68569" tIns="34275" rIns="68569" bIns="34275" anchor="t" anchorCtr="0">
            <a:noAutofit/>
          </a:bodyPr>
          <a:lstStyle/>
          <a:p>
            <a:pPr>
              <a:buSzPct val="25000"/>
            </a:pPr>
            <a:r>
              <a:rPr lang="ja-JP" altLang="en-US" sz="2100" b="1" dirty="0">
                <a:latin typeface="+mn-ea"/>
                <a:cs typeface="Calibri" panose="020F0502020204030204" pitchFamily="34" charset="0"/>
                <a:sym typeface="Arial"/>
              </a:rPr>
              <a:t>測定機器</a:t>
            </a:r>
            <a:endParaRPr lang="en-US" sz="2100" b="1" dirty="0">
              <a:latin typeface="+mn-ea"/>
              <a:cs typeface="Calibri" panose="020F0502020204030204" pitchFamily="34" charset="0"/>
              <a:sym typeface="Arial"/>
            </a:endParaRPr>
          </a:p>
        </p:txBody>
      </p:sp>
    </p:spTree>
    <p:extLst>
      <p:ext uri="{BB962C8B-B14F-4D97-AF65-F5344CB8AC3E}">
        <p14:creationId xmlns:p14="http://schemas.microsoft.com/office/powerpoint/2010/main" val="168424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143000" y="998730"/>
            <a:ext cx="6858000" cy="456975"/>
          </a:xfrm>
          <a:prstGeom prst="rect">
            <a:avLst/>
          </a:prstGeom>
          <a:noFill/>
          <a:ln>
            <a:noFill/>
          </a:ln>
        </p:spPr>
        <p:txBody>
          <a:bodyPr vert="horz" lIns="0" tIns="0" rIns="0" bIns="0" rtlCol="0" anchor="t" anchorCtr="0">
            <a:noAutofit/>
          </a:bodyPr>
          <a:lstStyle/>
          <a:p>
            <a:pPr algn="ctr">
              <a:spcBef>
                <a:spcPts val="0"/>
              </a:spcBef>
              <a:buSzPct val="25000"/>
            </a:pPr>
            <a:r>
              <a:rPr lang="en-US" b="0" i="0" u="none" strike="noStrike" cap="none" dirty="0" smtClean="0">
                <a:ea typeface="Calibri"/>
                <a:cs typeface="Calibri"/>
                <a:sym typeface="Calibri"/>
              </a:rPr>
              <a:t>Weighted RGC</a:t>
            </a:r>
            <a:endParaRPr lang="en-US" b="0" i="0" u="none" strike="noStrike" cap="none" dirty="0">
              <a:ea typeface="Calibri"/>
              <a:cs typeface="Calibri"/>
              <a:sym typeface="Calibri"/>
            </a:endParaRPr>
          </a:p>
        </p:txBody>
      </p:sp>
      <p:sp>
        <p:nvSpPr>
          <p:cNvPr id="207" name="Shape 207"/>
          <p:cNvSpPr txBox="1"/>
          <p:nvPr/>
        </p:nvSpPr>
        <p:spPr>
          <a:xfrm>
            <a:off x="5264247" y="2890886"/>
            <a:ext cx="2652532" cy="900225"/>
          </a:xfrm>
          <a:prstGeom prst="rect">
            <a:avLst/>
          </a:prstGeom>
          <a:noFill/>
          <a:ln>
            <a:solidFill>
              <a:schemeClr val="tx1"/>
            </a:solidFill>
          </a:ln>
        </p:spPr>
        <p:txBody>
          <a:bodyPr lIns="68569" tIns="34275" rIns="68569" bIns="34275" anchor="t" anchorCtr="0">
            <a:noAutofit/>
          </a:bodyPr>
          <a:lstStyle/>
          <a:p>
            <a:pPr algn="ctr">
              <a:buSzPct val="25000"/>
            </a:pPr>
            <a:r>
              <a:rPr lang="en-US" sz="1200" dirty="0">
                <a:latin typeface="Calibri"/>
                <a:ea typeface="Calibri"/>
                <a:cs typeface="Calibri"/>
                <a:sym typeface="Calibri"/>
              </a:rPr>
              <a:t>d=(-0.007*age)+1.4</a:t>
            </a:r>
          </a:p>
          <a:p>
            <a:pPr algn="ctr">
              <a:buSzPct val="25000"/>
            </a:pPr>
            <a:r>
              <a:rPr lang="en-US" sz="1200" dirty="0">
                <a:latin typeface="Calibri"/>
                <a:ea typeface="Calibri"/>
                <a:cs typeface="Calibri"/>
                <a:sym typeface="Calibri"/>
              </a:rPr>
              <a:t>c=(-0.26*MD)+0.12</a:t>
            </a:r>
          </a:p>
          <a:p>
            <a:pPr algn="ctr">
              <a:buSzPct val="25000"/>
            </a:pPr>
            <a:r>
              <a:rPr lang="en-US" sz="1200" dirty="0">
                <a:latin typeface="Calibri"/>
                <a:ea typeface="Calibri"/>
                <a:cs typeface="Calibri"/>
                <a:sym typeface="Calibri"/>
              </a:rPr>
              <a:t>a= </a:t>
            </a:r>
            <a:r>
              <a:rPr lang="en-US" sz="1200" dirty="0" err="1">
                <a:latin typeface="Calibri"/>
                <a:ea typeface="Calibri"/>
                <a:cs typeface="Calibri"/>
                <a:sym typeface="Calibri"/>
              </a:rPr>
              <a:t>averageRNFLthickness</a:t>
            </a:r>
            <a:r>
              <a:rPr lang="en-US" sz="1200" dirty="0">
                <a:latin typeface="Calibri"/>
                <a:ea typeface="Calibri"/>
                <a:cs typeface="Calibri"/>
                <a:sym typeface="Calibri"/>
              </a:rPr>
              <a:t>*10870*d</a:t>
            </a:r>
          </a:p>
          <a:p>
            <a:pPr algn="ctr">
              <a:buSzPct val="25000"/>
            </a:pPr>
            <a:r>
              <a:rPr lang="en-US" sz="1200" dirty="0" err="1">
                <a:latin typeface="Calibri"/>
                <a:ea typeface="Calibri"/>
                <a:cs typeface="Calibri"/>
                <a:sym typeface="Calibri"/>
              </a:rPr>
              <a:t>OCTrgc</a:t>
            </a:r>
            <a:r>
              <a:rPr lang="en-US" sz="1200" dirty="0">
                <a:latin typeface="Calibri"/>
                <a:ea typeface="Calibri"/>
                <a:cs typeface="Calibri"/>
                <a:sym typeface="Calibri"/>
              </a:rPr>
              <a:t>=10^({(log(a)*10]-c}*0.1)</a:t>
            </a:r>
          </a:p>
        </p:txBody>
      </p:sp>
      <p:sp>
        <p:nvSpPr>
          <p:cNvPr id="210" name="Shape 210"/>
          <p:cNvSpPr/>
          <p:nvPr/>
        </p:nvSpPr>
        <p:spPr>
          <a:xfrm>
            <a:off x="5931953" y="5779221"/>
            <a:ext cx="2136374" cy="184725"/>
          </a:xfrm>
          <a:prstGeom prst="rect">
            <a:avLst/>
          </a:prstGeom>
          <a:noFill/>
          <a:ln>
            <a:noFill/>
          </a:ln>
        </p:spPr>
        <p:txBody>
          <a:bodyPr lIns="68569" tIns="34275" rIns="68569" bIns="34275" anchor="t" anchorCtr="0">
            <a:noAutofit/>
          </a:bodyPr>
          <a:lstStyle/>
          <a:p>
            <a:pPr>
              <a:buSzPct val="25000"/>
            </a:pPr>
            <a:r>
              <a:rPr lang="en-US" sz="750" dirty="0" err="1">
                <a:latin typeface="Calibri"/>
                <a:ea typeface="Calibri"/>
                <a:cs typeface="Calibri"/>
                <a:sym typeface="Calibri"/>
              </a:rPr>
              <a:t>FelipeA</a:t>
            </a:r>
            <a:r>
              <a:rPr lang="en-US" sz="750" dirty="0">
                <a:latin typeface="Calibri"/>
                <a:ea typeface="Calibri"/>
                <a:cs typeface="Calibri"/>
                <a:sym typeface="Calibri"/>
              </a:rPr>
              <a:t>. Medeiros, et al, </a:t>
            </a:r>
            <a:r>
              <a:rPr lang="en-US" sz="750" dirty="0" err="1">
                <a:latin typeface="Calibri"/>
                <a:ea typeface="Calibri"/>
                <a:cs typeface="Calibri"/>
                <a:sym typeface="Calibri"/>
              </a:rPr>
              <a:t>ArchOphthalmol</a:t>
            </a:r>
            <a:r>
              <a:rPr lang="en-US" sz="750" dirty="0">
                <a:latin typeface="Calibri"/>
                <a:ea typeface="Calibri"/>
                <a:cs typeface="Calibri"/>
                <a:sym typeface="Calibri"/>
              </a:rPr>
              <a:t>. 2012</a:t>
            </a:r>
          </a:p>
        </p:txBody>
      </p:sp>
      <p:grpSp>
        <p:nvGrpSpPr>
          <p:cNvPr id="211" name="Shape 211"/>
          <p:cNvGrpSpPr/>
          <p:nvPr/>
        </p:nvGrpSpPr>
        <p:grpSpPr>
          <a:xfrm>
            <a:off x="1518484" y="2939012"/>
            <a:ext cx="2724649" cy="900225"/>
            <a:chOff x="432910" y="2521812"/>
            <a:chExt cx="3632865" cy="1200300"/>
          </a:xfrm>
        </p:grpSpPr>
        <p:sp>
          <p:nvSpPr>
            <p:cNvPr id="212" name="Shape 212"/>
            <p:cNvSpPr txBox="1"/>
            <p:nvPr/>
          </p:nvSpPr>
          <p:spPr>
            <a:xfrm>
              <a:off x="1217275" y="2521812"/>
              <a:ext cx="2848500" cy="1200300"/>
            </a:xfrm>
            <a:prstGeom prst="rect">
              <a:avLst/>
            </a:prstGeom>
            <a:noFill/>
            <a:ln>
              <a:solidFill>
                <a:schemeClr val="tx1"/>
              </a:solidFill>
            </a:ln>
          </p:spPr>
          <p:txBody>
            <a:bodyPr lIns="68569" tIns="34275" rIns="68569" bIns="34275" anchor="t" anchorCtr="0">
              <a:noAutofit/>
            </a:bodyPr>
            <a:lstStyle/>
            <a:p>
              <a:pPr algn="ctr">
                <a:buSzPct val="25000"/>
              </a:pPr>
              <a:r>
                <a:rPr lang="en-US" sz="1200" dirty="0">
                  <a:latin typeface="Calibri"/>
                  <a:ea typeface="Calibri"/>
                  <a:cs typeface="Calibri"/>
                  <a:sym typeface="Calibri"/>
                </a:rPr>
                <a:t>m=[0.054*(</a:t>
              </a:r>
              <a:r>
                <a:rPr lang="en-US" sz="1200" dirty="0" err="1">
                  <a:latin typeface="Calibri"/>
                  <a:ea typeface="Calibri"/>
                  <a:cs typeface="Calibri"/>
                  <a:sym typeface="Calibri"/>
                </a:rPr>
                <a:t>ec</a:t>
              </a:r>
              <a:r>
                <a:rPr lang="en-US" sz="1200" dirty="0">
                  <a:latin typeface="Calibri"/>
                  <a:ea typeface="Calibri"/>
                  <a:cs typeface="Calibri"/>
                  <a:sym typeface="Calibri"/>
                </a:rPr>
                <a:t>*1.32)]+0.9</a:t>
              </a:r>
            </a:p>
            <a:p>
              <a:pPr algn="ctr">
                <a:buSzPct val="25000"/>
              </a:pPr>
              <a:r>
                <a:rPr lang="en-US" sz="1200" dirty="0">
                  <a:latin typeface="Calibri"/>
                  <a:ea typeface="Calibri"/>
                  <a:cs typeface="Calibri"/>
                  <a:sym typeface="Calibri"/>
                </a:rPr>
                <a:t> b=[-1.5*(</a:t>
              </a:r>
              <a:r>
                <a:rPr lang="en-US" sz="1200" dirty="0" err="1">
                  <a:latin typeface="Calibri"/>
                  <a:ea typeface="Calibri"/>
                  <a:cs typeface="Calibri"/>
                  <a:sym typeface="Calibri"/>
                </a:rPr>
                <a:t>ec</a:t>
              </a:r>
              <a:r>
                <a:rPr lang="en-US" sz="1200" dirty="0">
                  <a:latin typeface="Calibri"/>
                  <a:ea typeface="Calibri"/>
                  <a:cs typeface="Calibri"/>
                  <a:sym typeface="Calibri"/>
                </a:rPr>
                <a:t>*1.32)]-14.8</a:t>
              </a:r>
            </a:p>
            <a:p>
              <a:pPr algn="ctr">
                <a:buSzPct val="25000"/>
              </a:pPr>
              <a:r>
                <a:rPr lang="en-US" sz="1200" dirty="0">
                  <a:latin typeface="Calibri"/>
                  <a:ea typeface="Calibri"/>
                  <a:cs typeface="Calibri"/>
                  <a:sym typeface="Calibri"/>
                </a:rPr>
                <a:t> </a:t>
              </a:r>
              <a:r>
                <a:rPr lang="en-US" sz="1200" dirty="0" err="1">
                  <a:latin typeface="Calibri"/>
                  <a:ea typeface="Calibri"/>
                  <a:cs typeface="Calibri"/>
                  <a:sym typeface="Calibri"/>
                </a:rPr>
                <a:t>gc</a:t>
              </a:r>
              <a:r>
                <a:rPr lang="en-US" sz="1200" dirty="0">
                  <a:latin typeface="Calibri"/>
                  <a:ea typeface="Calibri"/>
                  <a:cs typeface="Calibri"/>
                  <a:sym typeface="Calibri"/>
                </a:rPr>
                <a:t>={[(s-1)-b]/m}+4.7</a:t>
              </a:r>
            </a:p>
            <a:p>
              <a:pPr algn="ctr">
                <a:buSzPct val="25000"/>
              </a:pPr>
              <a:r>
                <a:rPr lang="en-US" sz="1200" dirty="0" err="1">
                  <a:latin typeface="Calibri"/>
                  <a:ea typeface="Calibri"/>
                  <a:cs typeface="Calibri"/>
                  <a:sym typeface="Calibri"/>
                </a:rPr>
                <a:t>SAPrgc</a:t>
              </a:r>
              <a:r>
                <a:rPr lang="en-US" sz="1200" dirty="0">
                  <a:latin typeface="Calibri"/>
                  <a:ea typeface="Calibri"/>
                  <a:cs typeface="Calibri"/>
                  <a:sym typeface="Calibri"/>
                </a:rPr>
                <a:t>=∑10^(</a:t>
              </a:r>
              <a:r>
                <a:rPr lang="en-US" sz="1200" dirty="0" err="1">
                  <a:latin typeface="Calibri"/>
                  <a:ea typeface="Calibri"/>
                  <a:cs typeface="Calibri"/>
                  <a:sym typeface="Calibri"/>
                </a:rPr>
                <a:t>gc</a:t>
              </a:r>
              <a:r>
                <a:rPr lang="en-US" sz="1200" dirty="0">
                  <a:latin typeface="Calibri"/>
                  <a:ea typeface="Calibri"/>
                  <a:cs typeface="Calibri"/>
                  <a:sym typeface="Calibri"/>
                </a:rPr>
                <a:t>*0.1)</a:t>
              </a:r>
            </a:p>
          </p:txBody>
        </p:sp>
        <p:sp>
          <p:nvSpPr>
            <p:cNvPr id="213" name="Shape 213"/>
            <p:cNvSpPr txBox="1"/>
            <p:nvPr/>
          </p:nvSpPr>
          <p:spPr>
            <a:xfrm>
              <a:off x="432910" y="2921229"/>
              <a:ext cx="742800" cy="369300"/>
            </a:xfrm>
            <a:prstGeom prst="rect">
              <a:avLst/>
            </a:prstGeom>
            <a:noFill/>
            <a:ln>
              <a:solidFill>
                <a:schemeClr val="tx1"/>
              </a:solidFill>
            </a:ln>
          </p:spPr>
          <p:txBody>
            <a:bodyPr lIns="68569" tIns="34275" rIns="68569" bIns="34275" anchor="t" anchorCtr="0">
              <a:noAutofit/>
            </a:bodyPr>
            <a:lstStyle/>
            <a:p>
              <a:pPr algn="ctr">
                <a:buSzPct val="25000"/>
              </a:pPr>
              <a:r>
                <a:rPr lang="en-US" sz="1350" dirty="0">
                  <a:latin typeface="Calibri"/>
                  <a:ea typeface="Calibri"/>
                  <a:cs typeface="Calibri"/>
                  <a:sym typeface="Calibri"/>
                </a:rPr>
                <a:t>SAP</a:t>
              </a:r>
            </a:p>
          </p:txBody>
        </p:sp>
      </p:grpSp>
      <p:sp>
        <p:nvSpPr>
          <p:cNvPr id="214" name="Shape 214"/>
          <p:cNvSpPr txBox="1"/>
          <p:nvPr/>
        </p:nvSpPr>
        <p:spPr>
          <a:xfrm>
            <a:off x="4667541" y="3238574"/>
            <a:ext cx="557100" cy="276975"/>
          </a:xfrm>
          <a:prstGeom prst="rect">
            <a:avLst/>
          </a:prstGeom>
          <a:noFill/>
          <a:ln>
            <a:solidFill>
              <a:schemeClr val="tx1"/>
            </a:solidFill>
          </a:ln>
        </p:spPr>
        <p:txBody>
          <a:bodyPr lIns="68569" tIns="34275" rIns="68569" bIns="34275" anchor="t" anchorCtr="0">
            <a:noAutofit/>
          </a:bodyPr>
          <a:lstStyle/>
          <a:p>
            <a:pPr algn="ctr">
              <a:buSzPct val="25000"/>
            </a:pPr>
            <a:r>
              <a:rPr lang="en-US" sz="1350" dirty="0">
                <a:latin typeface="Calibri"/>
                <a:ea typeface="Calibri"/>
                <a:cs typeface="Calibri"/>
                <a:sym typeface="Calibri"/>
              </a:rPr>
              <a:t>OCT</a:t>
            </a:r>
          </a:p>
        </p:txBody>
      </p:sp>
      <p:sp>
        <p:nvSpPr>
          <p:cNvPr id="215" name="Shape 215"/>
          <p:cNvSpPr/>
          <p:nvPr/>
        </p:nvSpPr>
        <p:spPr>
          <a:xfrm rot="1800567">
            <a:off x="5441242" y="3915289"/>
            <a:ext cx="139010" cy="146768"/>
          </a:xfrm>
          <a:prstGeom prst="downArrow">
            <a:avLst>
              <a:gd name="adj1" fmla="val 42601"/>
              <a:gd name="adj2" fmla="val 50000"/>
            </a:avLst>
          </a:prstGeom>
          <a:solidFill>
            <a:schemeClr val="lt1"/>
          </a:solidFill>
          <a:ln>
            <a:noFill/>
          </a:ln>
          <a:effectLst>
            <a:outerShdw blurRad="63500" dist="38100" dir="5400000" rotWithShape="0">
              <a:srgbClr val="000000">
                <a:alpha val="44710"/>
              </a:srgbClr>
            </a:outerShdw>
          </a:effectLst>
        </p:spPr>
        <p:txBody>
          <a:bodyPr lIns="68569" tIns="34275" rIns="68569" bIns="34275" anchor="ctr" anchorCtr="0">
            <a:noAutofit/>
          </a:bodyPr>
          <a:lstStyle/>
          <a:p>
            <a:pPr algn="ctr"/>
            <a:endParaRPr sz="1200">
              <a:latin typeface="Quattrocento Sans"/>
              <a:ea typeface="Quattrocento Sans"/>
              <a:cs typeface="Quattrocento Sans"/>
              <a:sym typeface="Quattrocento Sans"/>
            </a:endParaRPr>
          </a:p>
        </p:txBody>
      </p:sp>
      <p:sp>
        <p:nvSpPr>
          <p:cNvPr id="216" name="Shape 216"/>
          <p:cNvSpPr/>
          <p:nvPr/>
        </p:nvSpPr>
        <p:spPr>
          <a:xfrm rot="-1800567">
            <a:off x="3573244" y="3915289"/>
            <a:ext cx="139010" cy="146768"/>
          </a:xfrm>
          <a:prstGeom prst="downArrow">
            <a:avLst>
              <a:gd name="adj1" fmla="val 42601"/>
              <a:gd name="adj2" fmla="val 50000"/>
            </a:avLst>
          </a:prstGeom>
          <a:solidFill>
            <a:schemeClr val="lt1"/>
          </a:solidFill>
          <a:ln>
            <a:noFill/>
          </a:ln>
          <a:effectLst>
            <a:outerShdw blurRad="63500" dist="38100" dir="5400000" rotWithShape="0">
              <a:srgbClr val="000000">
                <a:alpha val="44710"/>
              </a:srgbClr>
            </a:outerShdw>
          </a:effectLst>
        </p:spPr>
        <p:txBody>
          <a:bodyPr lIns="68569" tIns="34275" rIns="68569" bIns="34275" anchor="ctr" anchorCtr="0">
            <a:noAutofit/>
          </a:bodyPr>
          <a:lstStyle/>
          <a:p>
            <a:pPr algn="ctr"/>
            <a:endParaRPr sz="1200">
              <a:latin typeface="Quattrocento Sans"/>
              <a:ea typeface="Quattrocento Sans"/>
              <a:cs typeface="Quattrocento Sans"/>
              <a:sym typeface="Quattrocento Sans"/>
            </a:endParaRPr>
          </a:p>
        </p:txBody>
      </p:sp>
      <p:sp>
        <p:nvSpPr>
          <p:cNvPr id="2" name="テキスト ボックス 1"/>
          <p:cNvSpPr txBox="1"/>
          <p:nvPr/>
        </p:nvSpPr>
        <p:spPr>
          <a:xfrm>
            <a:off x="1566545" y="1688787"/>
            <a:ext cx="6132641" cy="415498"/>
          </a:xfrm>
          <a:prstGeom prst="rect">
            <a:avLst/>
          </a:prstGeom>
          <a:noFill/>
        </p:spPr>
        <p:txBody>
          <a:bodyPr wrap="none" rtlCol="0">
            <a:spAutoFit/>
          </a:bodyPr>
          <a:lstStyle/>
          <a:p>
            <a:r>
              <a:rPr kumimoji="1" lang="ja-JP" altLang="en-US" sz="2100" b="1" dirty="0">
                <a:latin typeface="+mn-ea"/>
              </a:rPr>
              <a:t>網膜神経節細胞数</a:t>
            </a:r>
            <a:r>
              <a:rPr kumimoji="1" lang="en-US" altLang="ja-JP" sz="2100" b="1" dirty="0"/>
              <a:t>(RGC)</a:t>
            </a:r>
            <a:r>
              <a:rPr kumimoji="1" lang="ja-JP" altLang="en-US" sz="2100" b="1" dirty="0">
                <a:latin typeface="+mn-ea"/>
              </a:rPr>
              <a:t>を</a:t>
            </a:r>
            <a:r>
              <a:rPr kumimoji="1" lang="en-US" altLang="ja-JP" sz="2100" b="1" dirty="0">
                <a:latin typeface="+mn-ea"/>
              </a:rPr>
              <a:t>SAP</a:t>
            </a:r>
            <a:r>
              <a:rPr kumimoji="1" lang="ja-JP" altLang="en-US" sz="2100" b="1" dirty="0">
                <a:latin typeface="+mn-ea"/>
              </a:rPr>
              <a:t>および</a:t>
            </a:r>
            <a:r>
              <a:rPr kumimoji="1" lang="en-US" altLang="ja-JP" sz="2100" b="1" dirty="0"/>
              <a:t>OCT</a:t>
            </a:r>
            <a:r>
              <a:rPr kumimoji="1" lang="ja-JP" altLang="en-US" sz="2100" b="1" dirty="0">
                <a:latin typeface="+mn-ea"/>
              </a:rPr>
              <a:t>から推定</a:t>
            </a:r>
          </a:p>
        </p:txBody>
      </p:sp>
      <p:sp>
        <p:nvSpPr>
          <p:cNvPr id="3" name="テキスト ボックス 2"/>
          <p:cNvSpPr txBox="1"/>
          <p:nvPr/>
        </p:nvSpPr>
        <p:spPr>
          <a:xfrm>
            <a:off x="2537124" y="4138800"/>
            <a:ext cx="4300390" cy="369332"/>
          </a:xfrm>
          <a:prstGeom prst="rect">
            <a:avLst/>
          </a:prstGeom>
          <a:noFill/>
        </p:spPr>
        <p:txBody>
          <a:bodyPr wrap="square" rtlCol="0">
            <a:spAutoFit/>
          </a:bodyPr>
          <a:lstStyle/>
          <a:p>
            <a:r>
              <a:rPr lang="en-US" altLang="ja-JP" dirty="0" err="1">
                <a:latin typeface="Calibri"/>
                <a:ea typeface="Calibri"/>
                <a:cs typeface="Calibri"/>
                <a:sym typeface="Calibri"/>
              </a:rPr>
              <a:t>wrgc</a:t>
            </a:r>
            <a:r>
              <a:rPr lang="en-US" altLang="ja-JP" dirty="0">
                <a:latin typeface="Calibri"/>
                <a:ea typeface="Calibri"/>
                <a:cs typeface="Calibri"/>
                <a:sym typeface="Calibri"/>
              </a:rPr>
              <a:t>=(1+MD/30)*</a:t>
            </a:r>
            <a:r>
              <a:rPr lang="en-US" altLang="ja-JP" dirty="0" err="1">
                <a:latin typeface="Calibri"/>
                <a:ea typeface="Calibri"/>
                <a:cs typeface="Calibri"/>
                <a:sym typeface="Calibri"/>
              </a:rPr>
              <a:t>OCTrgc</a:t>
            </a:r>
            <a:r>
              <a:rPr lang="en-US" altLang="ja-JP" dirty="0">
                <a:latin typeface="Calibri"/>
                <a:ea typeface="Calibri"/>
                <a:cs typeface="Calibri"/>
                <a:sym typeface="Calibri"/>
              </a:rPr>
              <a:t>+(-MD/30)*</a:t>
            </a:r>
            <a:r>
              <a:rPr lang="en-US" altLang="ja-JP" dirty="0" err="1">
                <a:latin typeface="Calibri"/>
                <a:ea typeface="Calibri"/>
                <a:cs typeface="Calibri"/>
                <a:sym typeface="Calibri"/>
              </a:rPr>
              <a:t>SAPrgc</a:t>
            </a:r>
            <a:endParaRPr lang="en-US" altLang="ja-JP" dirty="0">
              <a:latin typeface="Calibri"/>
              <a:ea typeface="Calibri"/>
              <a:cs typeface="Calibri"/>
              <a:sym typeface="Calibri"/>
            </a:endParaRPr>
          </a:p>
        </p:txBody>
      </p:sp>
    </p:spTree>
    <p:extLst>
      <p:ext uri="{BB962C8B-B14F-4D97-AF65-F5344CB8AC3E}">
        <p14:creationId xmlns:p14="http://schemas.microsoft.com/office/powerpoint/2010/main" val="1568666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10" name="Shape 210"/>
          <p:cNvSpPr/>
          <p:nvPr/>
        </p:nvSpPr>
        <p:spPr>
          <a:xfrm>
            <a:off x="5232401" y="5543551"/>
            <a:ext cx="3712227" cy="699796"/>
          </a:xfrm>
          <a:prstGeom prst="rect">
            <a:avLst/>
          </a:prstGeom>
          <a:noFill/>
          <a:ln>
            <a:noFill/>
          </a:ln>
        </p:spPr>
        <p:txBody>
          <a:bodyPr lIns="68569" tIns="34275" rIns="68569" bIns="34275" anchor="t" anchorCtr="0">
            <a:noAutofit/>
          </a:bodyPr>
          <a:lstStyle/>
          <a:p>
            <a:pPr algn="r">
              <a:buSzPct val="25000"/>
            </a:pPr>
            <a:r>
              <a:rPr lang="en-US" sz="1350" dirty="0" err="1">
                <a:latin typeface="Calibri"/>
                <a:ea typeface="Calibri"/>
                <a:cs typeface="Calibri"/>
                <a:sym typeface="Calibri"/>
              </a:rPr>
              <a:t>FelipeA</a:t>
            </a:r>
            <a:r>
              <a:rPr lang="en-US" sz="1350" dirty="0">
                <a:latin typeface="Calibri"/>
                <a:ea typeface="Calibri"/>
                <a:cs typeface="Calibri"/>
                <a:sym typeface="Calibri"/>
              </a:rPr>
              <a:t>. Medeiros, et al, </a:t>
            </a:r>
            <a:r>
              <a:rPr lang="en-US" sz="1350" dirty="0" err="1">
                <a:latin typeface="Calibri"/>
                <a:ea typeface="Calibri"/>
                <a:cs typeface="Calibri"/>
                <a:sym typeface="Calibri"/>
              </a:rPr>
              <a:t>ArchOphthalmol</a:t>
            </a:r>
            <a:r>
              <a:rPr lang="en-US" sz="1350" dirty="0">
                <a:latin typeface="Calibri"/>
                <a:ea typeface="Calibri"/>
                <a:cs typeface="Calibri"/>
                <a:sym typeface="Calibri"/>
              </a:rPr>
              <a:t>. 2012</a:t>
            </a:r>
          </a:p>
        </p:txBody>
      </p:sp>
      <p:grpSp>
        <p:nvGrpSpPr>
          <p:cNvPr id="211" name="Shape 211"/>
          <p:cNvGrpSpPr/>
          <p:nvPr/>
        </p:nvGrpSpPr>
        <p:grpSpPr>
          <a:xfrm>
            <a:off x="2392650" y="2676881"/>
            <a:ext cx="4413469" cy="1431214"/>
            <a:chOff x="432910" y="2521812"/>
            <a:chExt cx="3632865" cy="1200300"/>
          </a:xfrm>
        </p:grpSpPr>
        <p:sp>
          <p:nvSpPr>
            <p:cNvPr id="212" name="Shape 212"/>
            <p:cNvSpPr txBox="1"/>
            <p:nvPr/>
          </p:nvSpPr>
          <p:spPr>
            <a:xfrm>
              <a:off x="1217275" y="2521812"/>
              <a:ext cx="2848500" cy="1200300"/>
            </a:xfrm>
            <a:prstGeom prst="rect">
              <a:avLst/>
            </a:prstGeom>
            <a:noFill/>
            <a:ln>
              <a:solidFill>
                <a:schemeClr val="tx1"/>
              </a:solidFill>
            </a:ln>
          </p:spPr>
          <p:txBody>
            <a:bodyPr lIns="68569" tIns="34275" rIns="68569" bIns="34275" anchor="t" anchorCtr="0">
              <a:noAutofit/>
            </a:bodyPr>
            <a:lstStyle/>
            <a:p>
              <a:pPr algn="ctr">
                <a:buSzPct val="25000"/>
              </a:pPr>
              <a:r>
                <a:rPr lang="en-US" sz="2100" dirty="0">
                  <a:latin typeface="Calibri"/>
                  <a:ea typeface="Calibri"/>
                  <a:cs typeface="Calibri"/>
                  <a:sym typeface="Calibri"/>
                </a:rPr>
                <a:t>m=[0.054*(</a:t>
              </a:r>
              <a:r>
                <a:rPr lang="en-US" sz="2100" dirty="0" err="1">
                  <a:latin typeface="Calibri"/>
                  <a:ea typeface="Calibri"/>
                  <a:cs typeface="Calibri"/>
                  <a:sym typeface="Calibri"/>
                </a:rPr>
                <a:t>ec</a:t>
              </a:r>
              <a:r>
                <a:rPr lang="en-US" sz="2100" dirty="0">
                  <a:latin typeface="Calibri"/>
                  <a:ea typeface="Calibri"/>
                  <a:cs typeface="Calibri"/>
                  <a:sym typeface="Calibri"/>
                </a:rPr>
                <a:t>*1.32)]+0.9</a:t>
              </a:r>
            </a:p>
            <a:p>
              <a:pPr algn="ctr">
                <a:buSzPct val="25000"/>
              </a:pPr>
              <a:r>
                <a:rPr lang="en-US" sz="2100" dirty="0">
                  <a:latin typeface="Calibri"/>
                  <a:ea typeface="Calibri"/>
                  <a:cs typeface="Calibri"/>
                  <a:sym typeface="Calibri"/>
                </a:rPr>
                <a:t> b=[-1.5*(</a:t>
              </a:r>
              <a:r>
                <a:rPr lang="en-US" sz="2100" dirty="0" err="1">
                  <a:latin typeface="Calibri"/>
                  <a:ea typeface="Calibri"/>
                  <a:cs typeface="Calibri"/>
                  <a:sym typeface="Calibri"/>
                </a:rPr>
                <a:t>ec</a:t>
              </a:r>
              <a:r>
                <a:rPr lang="en-US" sz="2100" dirty="0">
                  <a:latin typeface="Calibri"/>
                  <a:ea typeface="Calibri"/>
                  <a:cs typeface="Calibri"/>
                  <a:sym typeface="Calibri"/>
                </a:rPr>
                <a:t>*1.32)]-14.8</a:t>
              </a:r>
            </a:p>
            <a:p>
              <a:pPr algn="ctr">
                <a:buSzPct val="25000"/>
              </a:pPr>
              <a:r>
                <a:rPr lang="en-US" sz="2100" dirty="0">
                  <a:latin typeface="Calibri"/>
                  <a:ea typeface="Calibri"/>
                  <a:cs typeface="Calibri"/>
                  <a:sym typeface="Calibri"/>
                </a:rPr>
                <a:t> </a:t>
              </a:r>
              <a:r>
                <a:rPr lang="en-US" sz="2100" dirty="0" err="1">
                  <a:latin typeface="Calibri"/>
                  <a:ea typeface="Calibri"/>
                  <a:cs typeface="Calibri"/>
                  <a:sym typeface="Calibri"/>
                </a:rPr>
                <a:t>gc</a:t>
              </a:r>
              <a:r>
                <a:rPr lang="en-US" sz="2100" dirty="0">
                  <a:latin typeface="Calibri"/>
                  <a:ea typeface="Calibri"/>
                  <a:cs typeface="Calibri"/>
                  <a:sym typeface="Calibri"/>
                </a:rPr>
                <a:t>={[(s-1)-b]/m}+4.7</a:t>
              </a:r>
            </a:p>
            <a:p>
              <a:pPr algn="ctr">
                <a:buSzPct val="25000"/>
              </a:pPr>
              <a:r>
                <a:rPr lang="en-US" sz="2100" dirty="0" err="1">
                  <a:latin typeface="Calibri"/>
                  <a:ea typeface="Calibri"/>
                  <a:cs typeface="Calibri"/>
                  <a:sym typeface="Calibri"/>
                </a:rPr>
                <a:t>SAPrgc</a:t>
              </a:r>
              <a:r>
                <a:rPr lang="en-US" sz="2100" dirty="0">
                  <a:latin typeface="Calibri"/>
                  <a:ea typeface="Calibri"/>
                  <a:cs typeface="Calibri"/>
                  <a:sym typeface="Calibri"/>
                </a:rPr>
                <a:t>=[∑10^(</a:t>
              </a:r>
              <a:r>
                <a:rPr lang="en-US" sz="2100" dirty="0" err="1">
                  <a:latin typeface="Calibri"/>
                  <a:ea typeface="Calibri"/>
                  <a:cs typeface="Calibri"/>
                  <a:sym typeface="Calibri"/>
                </a:rPr>
                <a:t>gc</a:t>
              </a:r>
              <a:r>
                <a:rPr lang="en-US" sz="2100" dirty="0">
                  <a:latin typeface="Calibri"/>
                  <a:ea typeface="Calibri"/>
                  <a:cs typeface="Calibri"/>
                  <a:sym typeface="Calibri"/>
                </a:rPr>
                <a:t>*0.1)]</a:t>
              </a:r>
              <a:r>
                <a:rPr lang="en-US" sz="2100" dirty="0">
                  <a:solidFill>
                    <a:srgbClr val="FF0000"/>
                  </a:solidFill>
                  <a:latin typeface="Calibri"/>
                  <a:ea typeface="Calibri"/>
                  <a:cs typeface="Calibri"/>
                  <a:sym typeface="Calibri"/>
                </a:rPr>
                <a:t>/9</a:t>
              </a:r>
            </a:p>
          </p:txBody>
        </p:sp>
        <p:sp>
          <p:nvSpPr>
            <p:cNvPr id="213" name="Shape 213"/>
            <p:cNvSpPr txBox="1"/>
            <p:nvPr/>
          </p:nvSpPr>
          <p:spPr>
            <a:xfrm>
              <a:off x="432910" y="2921229"/>
              <a:ext cx="742800" cy="369300"/>
            </a:xfrm>
            <a:prstGeom prst="rect">
              <a:avLst/>
            </a:prstGeom>
            <a:noFill/>
            <a:ln>
              <a:solidFill>
                <a:schemeClr val="tx1"/>
              </a:solidFill>
            </a:ln>
          </p:spPr>
          <p:txBody>
            <a:bodyPr lIns="68569" tIns="34275" rIns="68569" bIns="34275" anchor="t" anchorCtr="0">
              <a:noAutofit/>
            </a:bodyPr>
            <a:lstStyle/>
            <a:p>
              <a:pPr algn="ctr">
                <a:buSzPct val="25000"/>
              </a:pPr>
              <a:r>
                <a:rPr lang="en-US" sz="2400" dirty="0">
                  <a:latin typeface="Calibri"/>
                  <a:ea typeface="Calibri"/>
                  <a:cs typeface="Calibri"/>
                  <a:sym typeface="Calibri"/>
                </a:rPr>
                <a:t>SAP</a:t>
              </a:r>
            </a:p>
          </p:txBody>
        </p:sp>
      </p:grpSp>
      <p:sp>
        <p:nvSpPr>
          <p:cNvPr id="8" name="Title 1"/>
          <p:cNvSpPr txBox="1">
            <a:spLocks/>
          </p:cNvSpPr>
          <p:nvPr/>
        </p:nvSpPr>
        <p:spPr>
          <a:xfrm>
            <a:off x="742950" y="1245394"/>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smtClean="0">
                <a:ea typeface="Calibri"/>
                <a:cs typeface="Calibri"/>
                <a:sym typeface="Calibri"/>
              </a:rPr>
              <a:t>RGC</a:t>
            </a:r>
            <a:r>
              <a:rPr lang="en-US" altLang="ja-JP" sz="3300" dirty="0" smtClean="0">
                <a:ea typeface="Calibri"/>
                <a:cs typeface="Calibri"/>
                <a:sym typeface="Calibri"/>
              </a:rPr>
              <a:t>_HFA count</a:t>
            </a:r>
            <a:endParaRPr lang="en-US" sz="3300" dirty="0"/>
          </a:p>
        </p:txBody>
      </p:sp>
      <mc:AlternateContent xmlns:mc="http://schemas.openxmlformats.org/markup-compatibility/2006" xmlns:a14="http://schemas.microsoft.com/office/drawing/2010/main">
        <mc:Choice Requires="a14">
          <p:sp>
            <p:nvSpPr>
              <p:cNvPr id="3" name="TextBox 2"/>
              <p:cNvSpPr txBox="1"/>
              <p:nvPr/>
            </p:nvSpPr>
            <p:spPr>
              <a:xfrm>
                <a:off x="2161961" y="4797844"/>
                <a:ext cx="1515158" cy="580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𝐴𝑠</m:t>
                      </m:r>
                      <m:r>
                        <a:rPr lang="en-US" b="0" i="1" smtClean="0">
                          <a:latin typeface="Cambria Math" charset="0"/>
                        </a:rPr>
                        <m:t>=</m:t>
                      </m:r>
                      <m:sSup>
                        <m:sSupPr>
                          <m:ctrlPr>
                            <a:rPr lang="en-US" b="0" i="1" smtClean="0">
                              <a:latin typeface="Cambria Math" charset="0"/>
                            </a:rPr>
                          </m:ctrlPr>
                        </m:sSupPr>
                        <m:e>
                          <m:r>
                            <a:rPr lang="en-US" b="0" i="1" smtClean="0">
                              <a:latin typeface="Cambria Math" charset="0"/>
                            </a:rPr>
                            <m:t>6</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oMath>
                  </m:oMathPara>
                </a14:m>
                <a:endParaRPr lang="en-US" b="0"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2161961" y="4797844"/>
                <a:ext cx="1515158" cy="58099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161961" y="5602952"/>
                <a:ext cx="1515158" cy="580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𝐴𝑠</m:t>
                      </m:r>
                      <m:r>
                        <a:rPr lang="en-US" b="0" i="1" smtClean="0">
                          <a:latin typeface="Cambria Math" charset="0"/>
                        </a:rPr>
                        <m:t>=</m:t>
                      </m:r>
                      <m:sSup>
                        <m:sSupPr>
                          <m:ctrlPr>
                            <a:rPr lang="en-US" b="0" i="1" smtClean="0">
                              <a:latin typeface="Cambria Math" charset="0"/>
                            </a:rPr>
                          </m:ctrlPr>
                        </m:sSupPr>
                        <m:e>
                          <m:r>
                            <a:rPr lang="en-US" b="0" i="1" smtClean="0">
                              <a:latin typeface="Cambria Math" charset="0"/>
                            </a:rPr>
                            <m:t>2</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oMath>
                  </m:oMathPara>
                </a14:m>
                <a:endParaRPr lang="en-US" b="0"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2161961" y="5602952"/>
                <a:ext cx="1515158" cy="580993"/>
              </a:xfrm>
              <a:prstGeom prst="rect">
                <a:avLst/>
              </a:prstGeom>
              <a:blipFill rotWithShape="0">
                <a:blip r:embed="rId4"/>
                <a:stretch>
                  <a:fillRect/>
                </a:stretch>
              </a:blipFill>
            </p:spPr>
            <p:txBody>
              <a:bodyPr/>
              <a:lstStyle/>
              <a:p>
                <a:r>
                  <a:rPr lang="en-US">
                    <a:noFill/>
                  </a:rPr>
                  <a:t> </a:t>
                </a:r>
              </a:p>
            </p:txBody>
          </p:sp>
        </mc:Fallback>
      </mc:AlternateContent>
      <p:sp>
        <p:nvSpPr>
          <p:cNvPr id="4" name="TextBox 3"/>
          <p:cNvSpPr txBox="1"/>
          <p:nvPr/>
        </p:nvSpPr>
        <p:spPr>
          <a:xfrm rot="10800000" flipH="1" flipV="1">
            <a:off x="5246301" y="4921486"/>
            <a:ext cx="1358835" cy="276999"/>
          </a:xfrm>
          <a:prstGeom prst="rect">
            <a:avLst/>
          </a:prstGeom>
          <a:noFill/>
        </p:spPr>
        <p:txBody>
          <a:bodyPr wrap="square" lIns="0" tIns="0" rIns="0" bIns="0" rtlCol="0">
            <a:spAutoFit/>
          </a:bodyPr>
          <a:lstStyle/>
          <a:p>
            <a:r>
              <a:rPr lang="en-US" dirty="0" smtClean="0"/>
              <a:t>36/4 =9</a:t>
            </a:r>
            <a:endParaRPr lang="en-US" dirty="0"/>
          </a:p>
        </p:txBody>
      </p:sp>
    </p:spTree>
    <p:extLst>
      <p:ext uri="{BB962C8B-B14F-4D97-AF65-F5344CB8AC3E}">
        <p14:creationId xmlns:p14="http://schemas.microsoft.com/office/powerpoint/2010/main" val="202385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ea typeface="Calibri"/>
                <a:cs typeface="Calibri"/>
                <a:sym typeface="Calibri"/>
              </a:rPr>
              <a:t>RGC</a:t>
            </a:r>
            <a:r>
              <a:rPr lang="en-US" altLang="ja-JP" dirty="0" smtClean="0">
                <a:ea typeface="Calibri"/>
                <a:cs typeface="Calibri"/>
                <a:sym typeface="Calibri"/>
              </a:rPr>
              <a:t>_OCT count</a:t>
            </a:r>
            <a:endParaRPr lang="en-US" dirty="0"/>
          </a:p>
        </p:txBody>
      </p:sp>
      <p:sp>
        <p:nvSpPr>
          <p:cNvPr id="3" name="Shape 207"/>
          <p:cNvSpPr txBox="1"/>
          <p:nvPr/>
        </p:nvSpPr>
        <p:spPr>
          <a:xfrm>
            <a:off x="2503000" y="2663058"/>
            <a:ext cx="4878068" cy="1855666"/>
          </a:xfrm>
          <a:prstGeom prst="rect">
            <a:avLst/>
          </a:prstGeom>
          <a:noFill/>
          <a:ln>
            <a:solidFill>
              <a:schemeClr val="tx1"/>
            </a:solidFill>
          </a:ln>
        </p:spPr>
        <p:txBody>
          <a:bodyPr lIns="68569" tIns="34275" rIns="68569" bIns="34275" anchor="t" anchorCtr="0">
            <a:noAutofit/>
          </a:bodyPr>
          <a:lstStyle/>
          <a:p>
            <a:pPr algn="ctr">
              <a:buSzPct val="25000"/>
            </a:pPr>
            <a:r>
              <a:rPr lang="en-US" sz="2400" dirty="0">
                <a:latin typeface="Calibri"/>
                <a:ea typeface="Calibri"/>
                <a:cs typeface="Calibri"/>
                <a:sym typeface="Calibri"/>
              </a:rPr>
              <a:t>d=(-0.007*age)+1.4</a:t>
            </a:r>
          </a:p>
          <a:p>
            <a:pPr algn="ctr">
              <a:buSzPct val="25000"/>
            </a:pPr>
            <a:r>
              <a:rPr lang="en-US" sz="2400" dirty="0">
                <a:latin typeface="Calibri"/>
                <a:ea typeface="Calibri"/>
                <a:cs typeface="Calibri"/>
                <a:sym typeface="Calibri"/>
              </a:rPr>
              <a:t>c=(-0.26*MD)+0.12</a:t>
            </a:r>
          </a:p>
          <a:p>
            <a:pPr algn="ctr">
              <a:buSzPct val="25000"/>
            </a:pPr>
            <a:r>
              <a:rPr lang="en-US" sz="2400" dirty="0">
                <a:latin typeface="Calibri"/>
                <a:ea typeface="Calibri"/>
                <a:cs typeface="Calibri"/>
                <a:sym typeface="Calibri"/>
              </a:rPr>
              <a:t>a= average RNFL thickness*10870*d</a:t>
            </a:r>
          </a:p>
          <a:p>
            <a:pPr algn="ctr">
              <a:buSzPct val="25000"/>
            </a:pPr>
            <a:r>
              <a:rPr lang="en-US" sz="2400" dirty="0" err="1">
                <a:latin typeface="Calibri"/>
                <a:ea typeface="Calibri"/>
                <a:cs typeface="Calibri"/>
                <a:sym typeface="Calibri"/>
              </a:rPr>
              <a:t>OCTrgc</a:t>
            </a:r>
            <a:r>
              <a:rPr lang="en-US" sz="2400" dirty="0">
                <a:latin typeface="Calibri"/>
                <a:ea typeface="Calibri"/>
                <a:cs typeface="Calibri"/>
                <a:sym typeface="Calibri"/>
              </a:rPr>
              <a:t>=10^({(log(a)*10]-c}*0.1)</a:t>
            </a:r>
          </a:p>
        </p:txBody>
      </p:sp>
      <p:sp>
        <p:nvSpPr>
          <p:cNvPr id="4" name="Shape 214"/>
          <p:cNvSpPr txBox="1"/>
          <p:nvPr/>
        </p:nvSpPr>
        <p:spPr>
          <a:xfrm>
            <a:off x="1464132" y="3164153"/>
            <a:ext cx="865387" cy="518847"/>
          </a:xfrm>
          <a:prstGeom prst="rect">
            <a:avLst/>
          </a:prstGeom>
          <a:noFill/>
          <a:ln>
            <a:solidFill>
              <a:schemeClr val="tx1"/>
            </a:solidFill>
          </a:ln>
        </p:spPr>
        <p:txBody>
          <a:bodyPr lIns="68569" tIns="34275" rIns="68569" bIns="34275" anchor="t" anchorCtr="0">
            <a:noAutofit/>
          </a:bodyPr>
          <a:lstStyle/>
          <a:p>
            <a:pPr algn="ctr">
              <a:buSzPct val="25000"/>
            </a:pPr>
            <a:r>
              <a:rPr lang="en-US" sz="2100" dirty="0">
                <a:latin typeface="Calibri"/>
                <a:ea typeface="Calibri"/>
                <a:cs typeface="Calibri"/>
                <a:sym typeface="Calibri"/>
              </a:rPr>
              <a:t>OCT</a:t>
            </a:r>
          </a:p>
        </p:txBody>
      </p:sp>
      <p:sp>
        <p:nvSpPr>
          <p:cNvPr id="5" name="Shape 210"/>
          <p:cNvSpPr/>
          <p:nvPr/>
        </p:nvSpPr>
        <p:spPr>
          <a:xfrm>
            <a:off x="5232401" y="5543551"/>
            <a:ext cx="3712227" cy="699796"/>
          </a:xfrm>
          <a:prstGeom prst="rect">
            <a:avLst/>
          </a:prstGeom>
          <a:noFill/>
          <a:ln>
            <a:noFill/>
          </a:ln>
        </p:spPr>
        <p:txBody>
          <a:bodyPr lIns="68569" tIns="34275" rIns="68569" bIns="34275" anchor="t" anchorCtr="0">
            <a:noAutofit/>
          </a:bodyPr>
          <a:lstStyle/>
          <a:p>
            <a:pPr algn="r">
              <a:buSzPct val="25000"/>
            </a:pPr>
            <a:r>
              <a:rPr lang="en-US" sz="1350" dirty="0" err="1">
                <a:latin typeface="Calibri"/>
                <a:ea typeface="Calibri"/>
                <a:cs typeface="Calibri"/>
                <a:sym typeface="Calibri"/>
              </a:rPr>
              <a:t>FelipeA</a:t>
            </a:r>
            <a:r>
              <a:rPr lang="en-US" sz="1350" dirty="0">
                <a:latin typeface="Calibri"/>
                <a:ea typeface="Calibri"/>
                <a:cs typeface="Calibri"/>
                <a:sym typeface="Calibri"/>
              </a:rPr>
              <a:t>. Medeiros, et al, </a:t>
            </a:r>
            <a:r>
              <a:rPr lang="en-US" sz="1350" dirty="0" err="1">
                <a:latin typeface="Calibri"/>
                <a:ea typeface="Calibri"/>
                <a:cs typeface="Calibri"/>
                <a:sym typeface="Calibri"/>
              </a:rPr>
              <a:t>ArchOphthalmol</a:t>
            </a:r>
            <a:r>
              <a:rPr lang="en-US" sz="1350" dirty="0">
                <a:latin typeface="Calibri"/>
                <a:ea typeface="Calibri"/>
                <a:cs typeface="Calibri"/>
                <a:sym typeface="Calibri"/>
              </a:rPr>
              <a:t>. 2012</a:t>
            </a:r>
          </a:p>
        </p:txBody>
      </p:sp>
    </p:spTree>
    <p:extLst>
      <p:ext uri="{BB962C8B-B14F-4D97-AF65-F5344CB8AC3E}">
        <p14:creationId xmlns:p14="http://schemas.microsoft.com/office/powerpoint/2010/main" val="4309702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displacement</a:t>
            </a:r>
            <a:endParaRPr lang="en-US" dirty="0"/>
          </a:p>
        </p:txBody>
      </p:sp>
      <p:pic>
        <p:nvPicPr>
          <p:cNvPr id="1026" name="Picture 2" descr="https://lh4.googleusercontent.com/v_5wcXSJhKBF_kH2ZMZsiAsdQHwjNBCS93imYgssm9bbIUFYx2u0biSSAmFvR7cSiQ1enEI-iqALkny2MFa-m6sYsfn2mcsVaApsJMNnlsYjbnt4DhcfDeOhTBBAWpYisRiMSvHMEXc"/>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1181100" y="2387601"/>
            <a:ext cx="6922307" cy="3657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419600" y="6283882"/>
            <a:ext cx="4572000" cy="369332"/>
          </a:xfrm>
          <a:prstGeom prst="rect">
            <a:avLst/>
          </a:prstGeom>
        </p:spPr>
        <p:txBody>
          <a:bodyPr>
            <a:spAutoFit/>
          </a:bodyPr>
          <a:lstStyle/>
          <a:p>
            <a:pPr algn="r"/>
            <a:r>
              <a:rPr lang="en-US" dirty="0" smtClean="0">
                <a:solidFill>
                  <a:srgbClr val="000000"/>
                </a:solidFill>
                <a:latin typeface="Arial" charset="0"/>
              </a:rPr>
              <a:t>Raza AS, </a:t>
            </a:r>
            <a:r>
              <a:rPr lang="en-US" dirty="0">
                <a:solidFill>
                  <a:srgbClr val="000000"/>
                </a:solidFill>
                <a:latin typeface="Arial" charset="0"/>
              </a:rPr>
              <a:t>et al. Arch Ophthalmol </a:t>
            </a:r>
            <a:r>
              <a:rPr lang="en-US" dirty="0" smtClean="0">
                <a:solidFill>
                  <a:srgbClr val="000000"/>
                </a:solidFill>
                <a:latin typeface="Arial" charset="0"/>
              </a:rPr>
              <a:t>2011</a:t>
            </a:r>
            <a:endParaRPr lang="en-US" dirty="0"/>
          </a:p>
        </p:txBody>
      </p:sp>
    </p:spTree>
    <p:extLst>
      <p:ext uri="{BB962C8B-B14F-4D97-AF65-F5344CB8AC3E}">
        <p14:creationId xmlns:p14="http://schemas.microsoft.com/office/powerpoint/2010/main" val="2218457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4125</TotalTime>
  <Words>2480</Words>
  <Application>Microsoft Macintosh PowerPoint</Application>
  <PresentationFormat>On-screen Show (4:3)</PresentationFormat>
  <Paragraphs>1955</Paragraphs>
  <Slides>43</Slides>
  <Notes>11</Notes>
  <HiddenSlides>6</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Calibri</vt:lpstr>
      <vt:lpstr>Calibri Light</vt:lpstr>
      <vt:lpstr>Cambria Math</vt:lpstr>
      <vt:lpstr>Mangal</vt:lpstr>
      <vt:lpstr>ＭＳ ゴシック</vt:lpstr>
      <vt:lpstr>Quattrocento Sans</vt:lpstr>
      <vt:lpstr>Yu Gothic</vt:lpstr>
      <vt:lpstr>游ゴシック</vt:lpstr>
      <vt:lpstr>游ゴシック Light</vt:lpstr>
      <vt:lpstr>Arial</vt:lpstr>
      <vt:lpstr>Office Theme</vt:lpstr>
      <vt:lpstr>ハンフリー10-2とOCTから算出する網膜神経節細胞数</vt:lpstr>
      <vt:lpstr>PowerPoint Presentation</vt:lpstr>
      <vt:lpstr>対象</vt:lpstr>
      <vt:lpstr>対象</vt:lpstr>
      <vt:lpstr>方法</vt:lpstr>
      <vt:lpstr>Weighted RGC</vt:lpstr>
      <vt:lpstr>PowerPoint Presentation</vt:lpstr>
      <vt:lpstr>RGC_OCT count</vt:lpstr>
      <vt:lpstr>RGC displacement</vt:lpstr>
      <vt:lpstr>RGC displacement</vt:lpstr>
      <vt:lpstr>Factor analysis</vt:lpstr>
      <vt:lpstr>Factor analysis; Clock hour </vt:lpstr>
      <vt:lpstr>PowerPoint Presentation</vt:lpstr>
      <vt:lpstr>ADで補正されてしまっている？</vt:lpstr>
      <vt:lpstr>broken stick model(区分回帰); dB</vt:lpstr>
      <vt:lpstr>1/L (Lambert)  </vt:lpstr>
      <vt:lpstr>broken stick model; 1/Lambert</vt:lpstr>
      <vt:lpstr>1/L vs RGC from HFA10-2 &amp; OCT (n=336)</vt:lpstr>
      <vt:lpstr>MD vs RGC from HFA10-2 &amp; OCT (n=336)</vt:lpstr>
      <vt:lpstr>Bland Altman RGC_HFA10-2, RGC_OCT</vt:lpstr>
      <vt:lpstr>Bland Altman RGC_HFA30-2, RGC_OCT</vt:lpstr>
      <vt:lpstr>RGC_HFA10-2 vs RGC_HFA30-2 (n = 67)</vt:lpstr>
      <vt:lpstr>RGC_HFA10-2 vs MD10-2 (n= 67)</vt:lpstr>
      <vt:lpstr>RGC_HFA10-2 vs MD30-2 (n= 67)</vt:lpstr>
      <vt:lpstr>RGC_HFA30-2 vs MD30-2 (n= 67)</vt:lpstr>
      <vt:lpstr>Combined 30-2 with 10-2</vt:lpstr>
      <vt:lpstr>Combined 30-2 with 10-2</vt:lpstr>
      <vt:lpstr>PowerPoint Presentation</vt:lpstr>
      <vt:lpstr>10-2 Nakanishi et al. vs Ours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model is a model</vt:lpstr>
      <vt:lpstr>30-2　測定点配置</vt:lpstr>
      <vt:lpstr>10-2　測定点配置</vt:lpstr>
      <vt:lpstr>30-2　測定点配置</vt:lpstr>
      <vt:lpstr>10-2　測定点配置</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小川俊平</dc:creator>
  <cp:lastModifiedBy>小川俊平</cp:lastModifiedBy>
  <cp:revision>63</cp:revision>
  <dcterms:created xsi:type="dcterms:W3CDTF">2017-05-19T11:56:16Z</dcterms:created>
  <dcterms:modified xsi:type="dcterms:W3CDTF">2017-08-23T09:01:08Z</dcterms:modified>
</cp:coreProperties>
</file>